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2"/>
  </p:notesMasterIdLst>
  <p:sldIdLst>
    <p:sldId id="256" r:id="rId2"/>
    <p:sldId id="339" r:id="rId3"/>
    <p:sldId id="340" r:id="rId4"/>
    <p:sldId id="322" r:id="rId5"/>
    <p:sldId id="342" r:id="rId6"/>
    <p:sldId id="302" r:id="rId7"/>
    <p:sldId id="341" r:id="rId8"/>
    <p:sldId id="258" r:id="rId9"/>
    <p:sldId id="259" r:id="rId10"/>
    <p:sldId id="260" r:id="rId11"/>
    <p:sldId id="262" r:id="rId12"/>
    <p:sldId id="279" r:id="rId13"/>
    <p:sldId id="284" r:id="rId14"/>
    <p:sldId id="314" r:id="rId15"/>
    <p:sldId id="315" r:id="rId16"/>
    <p:sldId id="316" r:id="rId17"/>
    <p:sldId id="304" r:id="rId18"/>
    <p:sldId id="305" r:id="rId19"/>
    <p:sldId id="306" r:id="rId20"/>
    <p:sldId id="307" r:id="rId21"/>
    <p:sldId id="317" r:id="rId22"/>
    <p:sldId id="308" r:id="rId23"/>
    <p:sldId id="309" r:id="rId24"/>
    <p:sldId id="318" r:id="rId25"/>
    <p:sldId id="312" r:id="rId26"/>
    <p:sldId id="264" r:id="rId27"/>
    <p:sldId id="332" r:id="rId28"/>
    <p:sldId id="263" r:id="rId29"/>
    <p:sldId id="323" r:id="rId30"/>
    <p:sldId id="324" r:id="rId31"/>
    <p:sldId id="325" r:id="rId32"/>
    <p:sldId id="265" r:id="rId33"/>
    <p:sldId id="319" r:id="rId34"/>
    <p:sldId id="320" r:id="rId35"/>
    <p:sldId id="321" r:id="rId36"/>
    <p:sldId id="327" r:id="rId37"/>
    <p:sldId id="291" r:id="rId38"/>
    <p:sldId id="328" r:id="rId39"/>
    <p:sldId id="329" r:id="rId40"/>
    <p:sldId id="330" r:id="rId41"/>
    <p:sldId id="331" r:id="rId42"/>
    <p:sldId id="267" r:id="rId43"/>
    <p:sldId id="336" r:id="rId44"/>
    <p:sldId id="337" r:id="rId45"/>
    <p:sldId id="335" r:id="rId46"/>
    <p:sldId id="268" r:id="rId47"/>
    <p:sldId id="33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334" r:id="rId79"/>
    <p:sldId id="343" r:id="rId80"/>
    <p:sldId id="32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0AB0A-31A6-4FF0-9BEC-DF20DFFB0E56}" type="doc">
      <dgm:prSet loTypeId="urn:microsoft.com/office/officeart/2005/8/layout/hierarchy6" loCatId="hierarchy" qsTypeId="urn:microsoft.com/office/officeart/2005/8/quickstyle/simple1" qsCatId="simple" csTypeId="urn:microsoft.com/office/officeart/2005/8/colors/accent0_2" csCatId="mainScheme" phldr="1"/>
      <dgm:spPr/>
      <dgm:t>
        <a:bodyPr/>
        <a:lstStyle/>
        <a:p>
          <a:endParaRPr lang="en-IN"/>
        </a:p>
      </dgm:t>
    </dgm:pt>
    <dgm:pt modelId="{0A3CCE96-BD90-4C37-9E6B-7081428772BD}">
      <dgm:prSet custT="1"/>
      <dgm:spPr/>
      <dgm:t>
        <a:bodyPr/>
        <a:lstStyle/>
        <a:p>
          <a:r>
            <a:rPr lang="en-US" sz="1400" dirty="0" smtClean="0">
              <a:latin typeface="Cambria Math" panose="02040503050406030204" pitchFamily="18" charset="0"/>
              <a:ea typeface="Cambria Math" panose="02040503050406030204" pitchFamily="18" charset="0"/>
            </a:rPr>
            <a:t>Taxable Event is Import &amp; Export</a:t>
          </a:r>
          <a:endParaRPr lang="en-IN" sz="1400" dirty="0">
            <a:latin typeface="Cambria Math" panose="02040503050406030204" pitchFamily="18" charset="0"/>
            <a:ea typeface="Cambria Math" panose="02040503050406030204" pitchFamily="18" charset="0"/>
          </a:endParaRPr>
        </a:p>
      </dgm:t>
    </dgm:pt>
    <dgm:pt modelId="{B32E8A1D-91AF-495D-BA3B-D37A18A8BFCA}">
      <dgm:prSet phldrT="[Text]" custT="1"/>
      <dgm:spPr/>
      <dgm:t>
        <a:bodyPr/>
        <a:lstStyle/>
        <a:p>
          <a:r>
            <a:rPr lang="en-US" sz="1400" dirty="0" smtClean="0">
              <a:latin typeface="Cambria Math" panose="02040503050406030204" pitchFamily="18" charset="0"/>
              <a:ea typeface="Cambria Math" panose="02040503050406030204" pitchFamily="18" charset="0"/>
            </a:rPr>
            <a:t>Entry No. 83, List I, Schedule VII</a:t>
          </a:r>
          <a:endParaRPr lang="en-IN" sz="1400" dirty="0">
            <a:latin typeface="Cambria Math" panose="02040503050406030204" pitchFamily="18" charset="0"/>
            <a:ea typeface="Cambria Math" panose="02040503050406030204" pitchFamily="18" charset="0"/>
          </a:endParaRPr>
        </a:p>
      </dgm:t>
    </dgm:pt>
    <dgm:pt modelId="{C9470E40-7698-4CFD-AFE3-2316D6EDF489}" type="sibTrans" cxnId="{C69C7BC2-2432-46BA-AAE6-33BA388F593B}">
      <dgm:prSet/>
      <dgm:spPr/>
      <dgm:t>
        <a:bodyPr/>
        <a:lstStyle/>
        <a:p>
          <a:endParaRPr lang="en-IN"/>
        </a:p>
      </dgm:t>
    </dgm:pt>
    <dgm:pt modelId="{13A74ACA-017C-4476-A175-EDF5657AE14F}" type="parTrans" cxnId="{C69C7BC2-2432-46BA-AAE6-33BA388F593B}">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1A79D4B0-4219-46E0-8035-76997F7BA4D6}">
      <dgm:prSet phldrT="[Text]" custT="1"/>
      <dgm:spPr/>
      <dgm:t>
        <a:bodyPr/>
        <a:lstStyle/>
        <a:p>
          <a:r>
            <a:rPr lang="en-US" sz="1800" b="0" i="1" dirty="0" smtClean="0">
              <a:solidFill>
                <a:schemeClr val="tx1"/>
              </a:solidFill>
              <a:latin typeface="Cambria Math" panose="02040503050406030204" pitchFamily="18" charset="0"/>
              <a:ea typeface="Cambria Math" panose="02040503050406030204" pitchFamily="18" charset="0"/>
            </a:rPr>
            <a:t>Customs Duty</a:t>
          </a:r>
          <a:endParaRPr lang="en-IN" sz="1800" b="0" i="1" dirty="0">
            <a:solidFill>
              <a:schemeClr val="tx1"/>
            </a:solidFill>
            <a:latin typeface="Cambria Math" panose="02040503050406030204" pitchFamily="18" charset="0"/>
            <a:ea typeface="Cambria Math" panose="02040503050406030204" pitchFamily="18" charset="0"/>
          </a:endParaRPr>
        </a:p>
      </dgm:t>
    </dgm:pt>
    <dgm:pt modelId="{6E94BCDE-7476-4C15-9DF4-8A10A285CCC6}" type="sibTrans" cxnId="{CD69E329-4DBE-4A8D-86B0-AA716F0905C3}">
      <dgm:prSet/>
      <dgm:spPr/>
      <dgm:t>
        <a:bodyPr/>
        <a:lstStyle/>
        <a:p>
          <a:endParaRPr lang="en-IN"/>
        </a:p>
      </dgm:t>
    </dgm:pt>
    <dgm:pt modelId="{2C4DD92A-FAE6-4C68-A3DC-BCC3BF8D99FA}" type="parTrans" cxnId="{CD69E329-4DBE-4A8D-86B0-AA716F0905C3}">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27A26A8F-F852-4C43-9B18-DB3295EB2072}">
      <dgm:prSet custT="1"/>
      <dgm:spPr/>
      <dgm:t>
        <a:bodyPr/>
        <a:lstStyle/>
        <a:p>
          <a:r>
            <a:rPr lang="en-US" sz="1400" dirty="0" smtClean="0">
              <a:latin typeface="Cambria Math" panose="02040503050406030204" pitchFamily="18" charset="0"/>
              <a:ea typeface="Cambria Math" panose="02040503050406030204" pitchFamily="18" charset="0"/>
            </a:rPr>
            <a:t>Taxable Event is Sale</a:t>
          </a:r>
          <a:endParaRPr lang="en-IN" sz="1400" dirty="0">
            <a:latin typeface="Cambria Math" panose="02040503050406030204" pitchFamily="18" charset="0"/>
            <a:ea typeface="Cambria Math" panose="02040503050406030204" pitchFamily="18" charset="0"/>
          </a:endParaRPr>
        </a:p>
      </dgm:t>
    </dgm:pt>
    <dgm:pt modelId="{1607C63C-0E85-423F-991C-2A3DD185DA35}">
      <dgm:prSet custT="1"/>
      <dgm:spPr/>
      <dgm:t>
        <a:bodyPr/>
        <a:lstStyle/>
        <a:p>
          <a:r>
            <a:rPr lang="en-US" sz="1400" dirty="0" smtClean="0">
              <a:latin typeface="Cambria Math" panose="02040503050406030204" pitchFamily="18" charset="0"/>
              <a:ea typeface="Cambria Math" panose="02040503050406030204" pitchFamily="18" charset="0"/>
            </a:rPr>
            <a:t>Entry No. 54 of List II (VAT) and 92A of List I (CST)</a:t>
          </a:r>
          <a:endParaRPr lang="en-IN" sz="1400" dirty="0">
            <a:latin typeface="Cambria Math" panose="02040503050406030204" pitchFamily="18" charset="0"/>
            <a:ea typeface="Cambria Math" panose="02040503050406030204" pitchFamily="18" charset="0"/>
          </a:endParaRPr>
        </a:p>
      </dgm:t>
    </dgm:pt>
    <dgm:pt modelId="{509E14EA-819A-40E7-8677-96EE46FCD936}" type="sibTrans" cxnId="{BF61F941-9CB1-43D0-B467-6AB8C6D7647C}">
      <dgm:prSet/>
      <dgm:spPr/>
      <dgm:t>
        <a:bodyPr/>
        <a:lstStyle/>
        <a:p>
          <a:endParaRPr lang="en-IN"/>
        </a:p>
      </dgm:t>
    </dgm:pt>
    <dgm:pt modelId="{AA942813-7E89-4B82-A4A3-10D0F55DC318}" type="parTrans" cxnId="{BF61F941-9CB1-43D0-B467-6AB8C6D7647C}">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124BFFF1-B9EC-43C6-B608-41DBBD4ABB13}">
      <dgm:prSet custT="1"/>
      <dgm:spPr/>
      <dgm:t>
        <a:bodyPr/>
        <a:lstStyle/>
        <a:p>
          <a:r>
            <a:rPr lang="en-US" sz="1800" b="0" i="1" dirty="0" smtClean="0">
              <a:solidFill>
                <a:schemeClr val="tx1"/>
              </a:solidFill>
              <a:latin typeface="Cambria Math" panose="02040503050406030204" pitchFamily="18" charset="0"/>
              <a:ea typeface="Cambria Math" panose="02040503050406030204" pitchFamily="18" charset="0"/>
            </a:rPr>
            <a:t>Sales Tax / VAT/ CST</a:t>
          </a:r>
          <a:endParaRPr lang="en-IN" sz="1800" b="0" i="1" dirty="0">
            <a:solidFill>
              <a:schemeClr val="tx1"/>
            </a:solidFill>
            <a:latin typeface="Cambria Math" panose="02040503050406030204" pitchFamily="18" charset="0"/>
            <a:ea typeface="Cambria Math" panose="02040503050406030204" pitchFamily="18" charset="0"/>
          </a:endParaRPr>
        </a:p>
      </dgm:t>
    </dgm:pt>
    <dgm:pt modelId="{ACE89D14-D173-407A-982B-198D895E3B5E}" type="sibTrans" cxnId="{AB219922-AF8A-42DA-9368-7DDD365E0FD2}">
      <dgm:prSet/>
      <dgm:spPr/>
      <dgm:t>
        <a:bodyPr/>
        <a:lstStyle/>
        <a:p>
          <a:endParaRPr lang="en-IN"/>
        </a:p>
      </dgm:t>
    </dgm:pt>
    <dgm:pt modelId="{405C01F5-C7B9-4E57-AAFB-9ADAC29439D5}" type="parTrans" cxnId="{AB219922-AF8A-42DA-9368-7DDD365E0FD2}">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8DE30241-6652-4BEE-A159-1F8B2E0DFB6F}">
      <dgm:prSet custT="1"/>
      <dgm:spPr/>
      <dgm:t>
        <a:bodyPr/>
        <a:lstStyle/>
        <a:p>
          <a:r>
            <a:rPr lang="en-US" sz="1400" dirty="0" smtClean="0">
              <a:latin typeface="Cambria Math" panose="02040503050406030204" pitchFamily="18" charset="0"/>
              <a:ea typeface="Cambria Math" panose="02040503050406030204" pitchFamily="18" charset="0"/>
            </a:rPr>
            <a:t>Taxable Event is Provision of Service</a:t>
          </a:r>
          <a:endParaRPr lang="en-IN" sz="1400" dirty="0">
            <a:latin typeface="Cambria Math" panose="02040503050406030204" pitchFamily="18" charset="0"/>
            <a:ea typeface="Cambria Math" panose="02040503050406030204" pitchFamily="18" charset="0"/>
          </a:endParaRPr>
        </a:p>
      </dgm:t>
    </dgm:pt>
    <dgm:pt modelId="{0D13C7AA-FC77-4096-B893-06B226230C30}">
      <dgm:prSet phldrT="[Text]" custT="1"/>
      <dgm:spPr/>
      <dgm:t>
        <a:bodyPr/>
        <a:lstStyle/>
        <a:p>
          <a:r>
            <a:rPr lang="en-US" sz="1400" dirty="0" smtClean="0">
              <a:latin typeface="Cambria Math" panose="02040503050406030204" pitchFamily="18" charset="0"/>
              <a:ea typeface="Cambria Math" panose="02040503050406030204" pitchFamily="18" charset="0"/>
            </a:rPr>
            <a:t>Residuary Entry No. 97, List I, Schedule VII</a:t>
          </a:r>
          <a:endParaRPr lang="en-IN" sz="1400" dirty="0">
            <a:latin typeface="Cambria Math" panose="02040503050406030204" pitchFamily="18" charset="0"/>
            <a:ea typeface="Cambria Math" panose="02040503050406030204" pitchFamily="18" charset="0"/>
          </a:endParaRPr>
        </a:p>
      </dgm:t>
    </dgm:pt>
    <dgm:pt modelId="{4D4E4239-265B-481E-8E8A-77E66D6D15E9}" type="sibTrans" cxnId="{D058EDBF-0F7D-466C-8BF5-5BFBBC81CF9A}">
      <dgm:prSet/>
      <dgm:spPr/>
      <dgm:t>
        <a:bodyPr/>
        <a:lstStyle/>
        <a:p>
          <a:endParaRPr lang="en-IN"/>
        </a:p>
      </dgm:t>
    </dgm:pt>
    <dgm:pt modelId="{7848CDF3-52A4-4908-8C89-0950AB77313B}" type="parTrans" cxnId="{D058EDBF-0F7D-466C-8BF5-5BFBBC81CF9A}">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99B6CE1A-5860-40F5-A130-740EA36588F1}">
      <dgm:prSet phldrT="[Text]" custT="1"/>
      <dgm:spPr/>
      <dgm:t>
        <a:bodyPr/>
        <a:lstStyle/>
        <a:p>
          <a:r>
            <a:rPr lang="en-US" sz="1800" b="0" i="1" dirty="0" smtClean="0">
              <a:solidFill>
                <a:schemeClr val="tx1"/>
              </a:solidFill>
              <a:latin typeface="Cambria Math" panose="02040503050406030204" pitchFamily="18" charset="0"/>
              <a:ea typeface="Cambria Math" panose="02040503050406030204" pitchFamily="18" charset="0"/>
            </a:rPr>
            <a:t>Service Tax</a:t>
          </a:r>
          <a:endParaRPr lang="en-IN" sz="1800" b="0" i="1" dirty="0">
            <a:solidFill>
              <a:schemeClr val="tx1"/>
            </a:solidFill>
            <a:latin typeface="Cambria Math" panose="02040503050406030204" pitchFamily="18" charset="0"/>
            <a:ea typeface="Cambria Math" panose="02040503050406030204" pitchFamily="18" charset="0"/>
          </a:endParaRPr>
        </a:p>
      </dgm:t>
    </dgm:pt>
    <dgm:pt modelId="{A7989B34-DFD9-4651-8BD4-D7C473ABBA1D}" type="sibTrans" cxnId="{CCB56BC3-8FF7-43C7-AF40-0DEDBB6BB791}">
      <dgm:prSet/>
      <dgm:spPr/>
      <dgm:t>
        <a:bodyPr/>
        <a:lstStyle/>
        <a:p>
          <a:endParaRPr lang="en-IN"/>
        </a:p>
      </dgm:t>
    </dgm:pt>
    <dgm:pt modelId="{4CED36C5-69D5-4980-8C1C-FC8BBB084C80}" type="parTrans" cxnId="{CCB56BC3-8FF7-43C7-AF40-0DEDBB6BB791}">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EE86EC45-7835-46EA-BAC2-3130C6CA3E49}">
      <dgm:prSet custT="1"/>
      <dgm:spPr/>
      <dgm:t>
        <a:bodyPr/>
        <a:lstStyle/>
        <a:p>
          <a:r>
            <a:rPr lang="en-US" sz="1400" dirty="0" smtClean="0">
              <a:latin typeface="Cambria Math" panose="02040503050406030204" pitchFamily="18" charset="0"/>
              <a:ea typeface="Cambria Math" panose="02040503050406030204" pitchFamily="18" charset="0"/>
            </a:rPr>
            <a:t>Taxable Event is Manufacture</a:t>
          </a:r>
          <a:endParaRPr lang="en-IN" sz="1400" dirty="0">
            <a:latin typeface="Cambria Math" panose="02040503050406030204" pitchFamily="18" charset="0"/>
            <a:ea typeface="Cambria Math" panose="02040503050406030204" pitchFamily="18" charset="0"/>
          </a:endParaRPr>
        </a:p>
      </dgm:t>
    </dgm:pt>
    <dgm:pt modelId="{F1F2E271-220E-4F3A-B452-9403C126AE44}">
      <dgm:prSet custT="1"/>
      <dgm:spPr/>
      <dgm:t>
        <a:bodyPr/>
        <a:lstStyle/>
        <a:p>
          <a:r>
            <a:rPr lang="en-US" sz="1400" dirty="0" smtClean="0">
              <a:latin typeface="Cambria Math" panose="02040503050406030204" pitchFamily="18" charset="0"/>
              <a:ea typeface="Cambria Math" panose="02040503050406030204" pitchFamily="18" charset="0"/>
            </a:rPr>
            <a:t>Entry No. 84, List I, Schedule VII</a:t>
          </a:r>
          <a:endParaRPr lang="en-IN" sz="1400" dirty="0">
            <a:latin typeface="Cambria Math" panose="02040503050406030204" pitchFamily="18" charset="0"/>
            <a:ea typeface="Cambria Math" panose="02040503050406030204" pitchFamily="18" charset="0"/>
          </a:endParaRPr>
        </a:p>
      </dgm:t>
    </dgm:pt>
    <dgm:pt modelId="{33C001C6-998C-4FAD-A639-A97D3B0A7E41}" type="sibTrans" cxnId="{543CA463-7DEE-4C32-912B-47FB82071B93}">
      <dgm:prSet/>
      <dgm:spPr/>
      <dgm:t>
        <a:bodyPr/>
        <a:lstStyle/>
        <a:p>
          <a:endParaRPr lang="en-IN"/>
        </a:p>
      </dgm:t>
    </dgm:pt>
    <dgm:pt modelId="{7B0CE024-46E7-4638-8BB4-484E1377DD4A}" type="parTrans" cxnId="{543CA463-7DEE-4C32-912B-47FB82071B93}">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E6B3A46A-D492-4778-AD7F-20DCF88B7C88}">
      <dgm:prSet custT="1"/>
      <dgm:spPr/>
      <dgm:t>
        <a:bodyPr/>
        <a:lstStyle/>
        <a:p>
          <a:r>
            <a:rPr lang="en-US" sz="1800" b="0" i="1" dirty="0" smtClean="0">
              <a:solidFill>
                <a:schemeClr val="tx1"/>
              </a:solidFill>
              <a:latin typeface="Cambria Math" panose="02040503050406030204" pitchFamily="18" charset="0"/>
              <a:ea typeface="Cambria Math" panose="02040503050406030204" pitchFamily="18" charset="0"/>
            </a:rPr>
            <a:t>Excise Duty</a:t>
          </a:r>
          <a:endParaRPr lang="en-IN" sz="1800" b="0" i="1" dirty="0">
            <a:solidFill>
              <a:schemeClr val="tx1"/>
            </a:solidFill>
            <a:latin typeface="Cambria Math" panose="02040503050406030204" pitchFamily="18" charset="0"/>
            <a:ea typeface="Cambria Math" panose="02040503050406030204" pitchFamily="18" charset="0"/>
          </a:endParaRPr>
        </a:p>
      </dgm:t>
    </dgm:pt>
    <dgm:pt modelId="{73F338DB-986A-4D6C-8F3B-349B281CA642}" type="sibTrans" cxnId="{9E2AEF1D-D9BA-41F6-8118-5C22B20892A7}">
      <dgm:prSet/>
      <dgm:spPr/>
      <dgm:t>
        <a:bodyPr/>
        <a:lstStyle/>
        <a:p>
          <a:endParaRPr lang="en-IN"/>
        </a:p>
      </dgm:t>
    </dgm:pt>
    <dgm:pt modelId="{1FFF395D-2256-4179-B034-C8FB1F517B38}" type="parTrans" cxnId="{9E2AEF1D-D9BA-41F6-8118-5C22B20892A7}">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744D2E89-7056-4D5E-93C5-2B0B14A4467F}">
      <dgm:prSet phldrT="[Text]" custT="1"/>
      <dgm:spPr/>
      <dgm:t>
        <a:bodyPr/>
        <a:lstStyle/>
        <a:p>
          <a:r>
            <a:rPr lang="en-US" sz="1400" b="0" dirty="0" smtClean="0">
              <a:latin typeface="Cambria Math" panose="02040503050406030204" pitchFamily="18" charset="0"/>
              <a:ea typeface="Cambria Math" panose="02040503050406030204" pitchFamily="18" charset="0"/>
            </a:rPr>
            <a:t>Present Tax Structure</a:t>
          </a:r>
          <a:endParaRPr lang="en-IN" sz="1400" b="0" dirty="0" smtClean="0">
            <a:latin typeface="Cambria Math" panose="02040503050406030204" pitchFamily="18" charset="0"/>
            <a:ea typeface="Cambria Math" panose="02040503050406030204" pitchFamily="18" charset="0"/>
          </a:endParaRPr>
        </a:p>
        <a:p>
          <a:r>
            <a:rPr lang="en-US" sz="1400" b="0" smtClean="0">
              <a:latin typeface="Cambria Math" panose="02040503050406030204" pitchFamily="18" charset="0"/>
              <a:ea typeface="Cambria Math" panose="02040503050406030204" pitchFamily="18" charset="0"/>
            </a:rPr>
            <a:t>[5 </a:t>
          </a:r>
          <a:r>
            <a:rPr lang="en-US" sz="1400" b="0" dirty="0" smtClean="0">
              <a:latin typeface="Cambria Math" panose="02040503050406030204" pitchFamily="18" charset="0"/>
              <a:ea typeface="Cambria Math" panose="02040503050406030204" pitchFamily="18" charset="0"/>
            </a:rPr>
            <a:t>Important Constituents]</a:t>
          </a:r>
          <a:endParaRPr lang="en-IN" sz="1400" b="0" dirty="0">
            <a:latin typeface="Cambria Math" panose="02040503050406030204" pitchFamily="18" charset="0"/>
            <a:ea typeface="Cambria Math" panose="02040503050406030204" pitchFamily="18" charset="0"/>
          </a:endParaRPr>
        </a:p>
      </dgm:t>
    </dgm:pt>
    <dgm:pt modelId="{7E8D8CE6-14F0-4E29-A6E4-57C4E9C877F1}" type="sibTrans" cxnId="{5683C660-02A4-47F9-AAC2-CEF14B6BE53D}">
      <dgm:prSet/>
      <dgm:spPr/>
      <dgm:t>
        <a:bodyPr/>
        <a:lstStyle/>
        <a:p>
          <a:endParaRPr lang="en-IN"/>
        </a:p>
      </dgm:t>
    </dgm:pt>
    <dgm:pt modelId="{C8974479-B7F2-4D94-98FE-5687D956B97F}" type="parTrans" cxnId="{5683C660-02A4-47F9-AAC2-CEF14B6BE53D}">
      <dgm:prSet/>
      <dgm:spPr/>
      <dgm:t>
        <a:bodyPr/>
        <a:lstStyle/>
        <a:p>
          <a:endParaRPr lang="en-IN"/>
        </a:p>
      </dgm:t>
    </dgm:pt>
    <dgm:pt modelId="{37730A31-AAA4-411B-A06C-8618E85DC18A}" type="sibTrans" cxnId="{A0AA62BE-F85F-4FE3-AFDC-DB18A3EC8B07}">
      <dgm:prSet/>
      <dgm:spPr/>
      <dgm:t>
        <a:bodyPr/>
        <a:lstStyle/>
        <a:p>
          <a:endParaRPr lang="en-IN"/>
        </a:p>
      </dgm:t>
    </dgm:pt>
    <dgm:pt modelId="{E4BAC5B0-F418-4B76-ACF4-4D98F79B68AE}" type="parTrans" cxnId="{A0AA62BE-F85F-4FE3-AFDC-DB18A3EC8B07}">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0059CE30-B629-412F-9E2C-50503D2431A1}" type="sibTrans" cxnId="{0ADB10B6-560F-438F-8176-E115EAE69B5F}">
      <dgm:prSet/>
      <dgm:spPr/>
      <dgm:t>
        <a:bodyPr/>
        <a:lstStyle/>
        <a:p>
          <a:endParaRPr lang="en-IN"/>
        </a:p>
      </dgm:t>
    </dgm:pt>
    <dgm:pt modelId="{D544A2D9-DA96-4FBC-A94E-5F9DC7A05146}" type="parTrans" cxnId="{0ADB10B6-560F-438F-8176-E115EAE69B5F}">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2D71BF0B-9D2B-454D-BCD2-2FC726D72FCC}" type="sibTrans" cxnId="{8B4F6CFA-2CFF-4DC9-9A6A-E50F5AF447A3}">
      <dgm:prSet/>
      <dgm:spPr/>
      <dgm:t>
        <a:bodyPr/>
        <a:lstStyle/>
        <a:p>
          <a:endParaRPr lang="en-IN"/>
        </a:p>
      </dgm:t>
    </dgm:pt>
    <dgm:pt modelId="{628D9D73-51C4-4129-88DF-9C112C11EAEC}" type="parTrans" cxnId="{8B4F6CFA-2CFF-4DC9-9A6A-E50F5AF447A3}">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85F4BA1C-A54E-4EF3-A86F-E47C88DF18DF}" type="sibTrans" cxnId="{D52222D4-8271-42DB-8EB4-0BA7C1F477B8}">
      <dgm:prSet/>
      <dgm:spPr/>
      <dgm:t>
        <a:bodyPr/>
        <a:lstStyle/>
        <a:p>
          <a:endParaRPr lang="en-IN"/>
        </a:p>
      </dgm:t>
    </dgm:pt>
    <dgm:pt modelId="{653982B7-C4FB-46E6-A6E5-8AD54DD666F8}" type="parTrans" cxnId="{D52222D4-8271-42DB-8EB4-0BA7C1F477B8}">
      <dgm:prSet/>
      <dgm:spPr/>
      <dgm:t>
        <a:bodyPr/>
        <a:lstStyle/>
        <a:p>
          <a:endParaRPr lang="en-IN" sz="1200">
            <a:solidFill>
              <a:schemeClr val="tx2">
                <a:lumMod val="50000"/>
              </a:schemeClr>
            </a:solidFill>
            <a:latin typeface="Cambria Math" panose="02040503050406030204" pitchFamily="18" charset="0"/>
            <a:ea typeface="Cambria Math" panose="02040503050406030204" pitchFamily="18" charset="0"/>
          </a:endParaRPr>
        </a:p>
      </dgm:t>
    </dgm:pt>
    <dgm:pt modelId="{CB0F9579-03A0-4C17-AFFE-01DF5F07044B}">
      <dgm:prSet custT="1"/>
      <dgm:spPr/>
      <dgm:t>
        <a:bodyPr/>
        <a:lstStyle/>
        <a:p>
          <a:r>
            <a:rPr lang="en-IN" sz="1800" b="0" i="1" dirty="0" smtClean="0">
              <a:solidFill>
                <a:schemeClr val="tx1"/>
              </a:solidFill>
              <a:latin typeface="Cambria Math" panose="02040503050406030204" pitchFamily="18" charset="0"/>
              <a:ea typeface="Cambria Math" panose="02040503050406030204" pitchFamily="18" charset="0"/>
            </a:rPr>
            <a:t>Entry Tax/ Entertainment Tax</a:t>
          </a:r>
          <a:endParaRPr lang="en-IN" sz="1800" b="0" i="1" dirty="0">
            <a:solidFill>
              <a:schemeClr val="tx1"/>
            </a:solidFill>
            <a:latin typeface="Cambria Math" panose="02040503050406030204" pitchFamily="18" charset="0"/>
            <a:ea typeface="Cambria Math" panose="02040503050406030204" pitchFamily="18" charset="0"/>
          </a:endParaRPr>
        </a:p>
      </dgm:t>
    </dgm:pt>
    <dgm:pt modelId="{8E9719DE-506E-47A4-BB01-9202E4AD8C39}" type="parTrans" cxnId="{889F8170-EC29-4A68-806F-4273DDB852D4}">
      <dgm:prSet/>
      <dgm:spPr/>
      <dgm:t>
        <a:bodyPr/>
        <a:lstStyle/>
        <a:p>
          <a:endParaRPr lang="en-IN"/>
        </a:p>
      </dgm:t>
    </dgm:pt>
    <dgm:pt modelId="{80819C89-FB79-429E-A688-92CEC46496AA}" type="sibTrans" cxnId="{889F8170-EC29-4A68-806F-4273DDB852D4}">
      <dgm:prSet/>
      <dgm:spPr/>
      <dgm:t>
        <a:bodyPr/>
        <a:lstStyle/>
        <a:p>
          <a:endParaRPr lang="en-IN"/>
        </a:p>
      </dgm:t>
    </dgm:pt>
    <dgm:pt modelId="{FC62E031-7F73-417B-ABE7-9CCD384F402C}">
      <dgm:prSet/>
      <dgm:spPr/>
      <dgm:t>
        <a:bodyPr/>
        <a:lstStyle/>
        <a:p>
          <a:r>
            <a:rPr lang="en-US" dirty="0" smtClean="0">
              <a:latin typeface="Cambria Math" panose="02040503050406030204" pitchFamily="18" charset="0"/>
              <a:ea typeface="Cambria Math" panose="02040503050406030204" pitchFamily="18" charset="0"/>
            </a:rPr>
            <a:t>Entry No. 52 &amp;62 List II, Schedule VII</a:t>
          </a:r>
          <a:endParaRPr lang="en-IN" dirty="0"/>
        </a:p>
      </dgm:t>
    </dgm:pt>
    <dgm:pt modelId="{63506D08-80A6-4773-A9DF-87BBF3DA5EF6}" type="parTrans" cxnId="{C3128E59-6CA9-44A5-B15E-7BA8EC43D823}">
      <dgm:prSet/>
      <dgm:spPr/>
      <dgm:t>
        <a:bodyPr/>
        <a:lstStyle/>
        <a:p>
          <a:endParaRPr lang="en-IN"/>
        </a:p>
      </dgm:t>
    </dgm:pt>
    <dgm:pt modelId="{0E1B2BF3-153B-4BF4-9D92-3F69127A6EBF}" type="sibTrans" cxnId="{C3128E59-6CA9-44A5-B15E-7BA8EC43D823}">
      <dgm:prSet/>
      <dgm:spPr/>
      <dgm:t>
        <a:bodyPr/>
        <a:lstStyle/>
        <a:p>
          <a:endParaRPr lang="en-IN"/>
        </a:p>
      </dgm:t>
    </dgm:pt>
    <dgm:pt modelId="{603301B8-5DCD-4982-A07C-C4C642FFCC8F}">
      <dgm:prSet/>
      <dgm:spPr/>
      <dgm:t>
        <a:bodyPr/>
        <a:lstStyle/>
        <a:p>
          <a:r>
            <a:rPr lang="en-US" dirty="0" smtClean="0">
              <a:latin typeface="Cambria Math" panose="02040503050406030204" pitchFamily="18" charset="0"/>
              <a:ea typeface="Cambria Math" panose="02040503050406030204" pitchFamily="18" charset="0"/>
            </a:rPr>
            <a:t>Taxable Event is Entertainment &amp; Entry of Goods</a:t>
          </a:r>
          <a:endParaRPr lang="en-IN" dirty="0"/>
        </a:p>
      </dgm:t>
    </dgm:pt>
    <dgm:pt modelId="{52A4A23D-8CB3-436C-840D-72D37E04F1A4}" type="parTrans" cxnId="{430CD85B-0A0F-44D3-BE6C-A601E7D5AA87}">
      <dgm:prSet/>
      <dgm:spPr/>
      <dgm:t>
        <a:bodyPr/>
        <a:lstStyle/>
        <a:p>
          <a:endParaRPr lang="en-IN"/>
        </a:p>
      </dgm:t>
    </dgm:pt>
    <dgm:pt modelId="{D776BE81-3AD8-4B05-A8F1-B226E394122E}" type="sibTrans" cxnId="{430CD85B-0A0F-44D3-BE6C-A601E7D5AA87}">
      <dgm:prSet/>
      <dgm:spPr/>
      <dgm:t>
        <a:bodyPr/>
        <a:lstStyle/>
        <a:p>
          <a:endParaRPr lang="en-IN"/>
        </a:p>
      </dgm:t>
    </dgm:pt>
    <dgm:pt modelId="{3FFEFB1E-8202-4D91-AFE7-F09C85323C73}" type="pres">
      <dgm:prSet presAssocID="{DBD0AB0A-31A6-4FF0-9BEC-DF20DFFB0E56}" presName="mainComposite" presStyleCnt="0">
        <dgm:presLayoutVars>
          <dgm:chPref val="1"/>
          <dgm:dir/>
          <dgm:animOne val="branch"/>
          <dgm:animLvl val="lvl"/>
          <dgm:resizeHandles val="exact"/>
        </dgm:presLayoutVars>
      </dgm:prSet>
      <dgm:spPr/>
      <dgm:t>
        <a:bodyPr/>
        <a:lstStyle/>
        <a:p>
          <a:endParaRPr lang="en-IN"/>
        </a:p>
      </dgm:t>
    </dgm:pt>
    <dgm:pt modelId="{A9F18143-5C29-4B0C-9E4B-F09CE6952F26}" type="pres">
      <dgm:prSet presAssocID="{DBD0AB0A-31A6-4FF0-9BEC-DF20DFFB0E56}" presName="hierFlow" presStyleCnt="0"/>
      <dgm:spPr/>
      <dgm:t>
        <a:bodyPr/>
        <a:lstStyle/>
        <a:p>
          <a:endParaRPr lang="en-IN"/>
        </a:p>
      </dgm:t>
    </dgm:pt>
    <dgm:pt modelId="{B96092EC-DE91-4DAD-BC8D-1974BA057BFC}" type="pres">
      <dgm:prSet presAssocID="{DBD0AB0A-31A6-4FF0-9BEC-DF20DFFB0E56}" presName="hierChild1" presStyleCnt="0">
        <dgm:presLayoutVars>
          <dgm:chPref val="1"/>
          <dgm:animOne val="branch"/>
          <dgm:animLvl val="lvl"/>
        </dgm:presLayoutVars>
      </dgm:prSet>
      <dgm:spPr/>
      <dgm:t>
        <a:bodyPr/>
        <a:lstStyle/>
        <a:p>
          <a:endParaRPr lang="en-IN"/>
        </a:p>
      </dgm:t>
    </dgm:pt>
    <dgm:pt modelId="{19C410DE-57E2-4A1D-B143-D8580318F72E}" type="pres">
      <dgm:prSet presAssocID="{744D2E89-7056-4D5E-93C5-2B0B14A4467F}" presName="Name14" presStyleCnt="0"/>
      <dgm:spPr/>
      <dgm:t>
        <a:bodyPr/>
        <a:lstStyle/>
        <a:p>
          <a:endParaRPr lang="en-IN"/>
        </a:p>
      </dgm:t>
    </dgm:pt>
    <dgm:pt modelId="{4D1BA3E7-B8CB-4F0F-8E76-900B9A2F5A2F}" type="pres">
      <dgm:prSet presAssocID="{744D2E89-7056-4D5E-93C5-2B0B14A4467F}" presName="level1Shape" presStyleLbl="node0" presStyleIdx="0" presStyleCnt="1">
        <dgm:presLayoutVars>
          <dgm:chPref val="3"/>
        </dgm:presLayoutVars>
      </dgm:prSet>
      <dgm:spPr/>
      <dgm:t>
        <a:bodyPr/>
        <a:lstStyle/>
        <a:p>
          <a:endParaRPr lang="en-IN"/>
        </a:p>
      </dgm:t>
    </dgm:pt>
    <dgm:pt modelId="{5611A8EC-3C9B-4443-9888-2FBF6B587962}" type="pres">
      <dgm:prSet presAssocID="{744D2E89-7056-4D5E-93C5-2B0B14A4467F}" presName="hierChild2" presStyleCnt="0"/>
      <dgm:spPr/>
      <dgm:t>
        <a:bodyPr/>
        <a:lstStyle/>
        <a:p>
          <a:endParaRPr lang="en-IN"/>
        </a:p>
      </dgm:t>
    </dgm:pt>
    <dgm:pt modelId="{7171AD31-84E0-4171-9CFC-2163708FF495}" type="pres">
      <dgm:prSet presAssocID="{653982B7-C4FB-46E6-A6E5-8AD54DD666F8}" presName="Name19" presStyleLbl="parChTrans1D2" presStyleIdx="0" presStyleCnt="5"/>
      <dgm:spPr/>
      <dgm:t>
        <a:bodyPr/>
        <a:lstStyle/>
        <a:p>
          <a:endParaRPr lang="en-IN"/>
        </a:p>
      </dgm:t>
    </dgm:pt>
    <dgm:pt modelId="{5EF03FA0-BA53-4329-A821-DF96599CE2E2}" type="pres">
      <dgm:prSet presAssocID="{E6B3A46A-D492-4778-AD7F-20DCF88B7C88}" presName="Name21" presStyleCnt="0"/>
      <dgm:spPr/>
      <dgm:t>
        <a:bodyPr/>
        <a:lstStyle/>
        <a:p>
          <a:endParaRPr lang="en-IN"/>
        </a:p>
      </dgm:t>
    </dgm:pt>
    <dgm:pt modelId="{6644EAAF-E345-4AEB-937A-01A13AB48878}" type="pres">
      <dgm:prSet presAssocID="{E6B3A46A-D492-4778-AD7F-20DCF88B7C88}" presName="level2Shape" presStyleLbl="node2" presStyleIdx="0" presStyleCnt="5"/>
      <dgm:spPr/>
      <dgm:t>
        <a:bodyPr/>
        <a:lstStyle/>
        <a:p>
          <a:endParaRPr lang="en-IN"/>
        </a:p>
      </dgm:t>
    </dgm:pt>
    <dgm:pt modelId="{18B238AB-0924-4868-B1BB-D72D2D6FE237}" type="pres">
      <dgm:prSet presAssocID="{E6B3A46A-D492-4778-AD7F-20DCF88B7C88}" presName="hierChild3" presStyleCnt="0"/>
      <dgm:spPr/>
      <dgm:t>
        <a:bodyPr/>
        <a:lstStyle/>
        <a:p>
          <a:endParaRPr lang="en-IN"/>
        </a:p>
      </dgm:t>
    </dgm:pt>
    <dgm:pt modelId="{1334AC2F-5313-4F50-89DF-08EA621DD5EE}" type="pres">
      <dgm:prSet presAssocID="{1FFF395D-2256-4179-B034-C8FB1F517B38}" presName="Name19" presStyleLbl="parChTrans1D3" presStyleIdx="0" presStyleCnt="5"/>
      <dgm:spPr/>
      <dgm:t>
        <a:bodyPr/>
        <a:lstStyle/>
        <a:p>
          <a:endParaRPr lang="en-IN"/>
        </a:p>
      </dgm:t>
    </dgm:pt>
    <dgm:pt modelId="{312C91DE-4C78-46B7-825A-E2B3B5C673EE}" type="pres">
      <dgm:prSet presAssocID="{F1F2E271-220E-4F3A-B452-9403C126AE44}" presName="Name21" presStyleCnt="0"/>
      <dgm:spPr/>
      <dgm:t>
        <a:bodyPr/>
        <a:lstStyle/>
        <a:p>
          <a:endParaRPr lang="en-IN"/>
        </a:p>
      </dgm:t>
    </dgm:pt>
    <dgm:pt modelId="{0BF612AD-9BA1-409E-B945-D5C91B80FD89}" type="pres">
      <dgm:prSet presAssocID="{F1F2E271-220E-4F3A-B452-9403C126AE44}" presName="level2Shape" presStyleLbl="node3" presStyleIdx="0" presStyleCnt="5"/>
      <dgm:spPr/>
      <dgm:t>
        <a:bodyPr/>
        <a:lstStyle/>
        <a:p>
          <a:endParaRPr lang="en-IN"/>
        </a:p>
      </dgm:t>
    </dgm:pt>
    <dgm:pt modelId="{F2B7A5E0-2777-4702-B483-C584E48AE3B6}" type="pres">
      <dgm:prSet presAssocID="{F1F2E271-220E-4F3A-B452-9403C126AE44}" presName="hierChild3" presStyleCnt="0"/>
      <dgm:spPr/>
      <dgm:t>
        <a:bodyPr/>
        <a:lstStyle/>
        <a:p>
          <a:endParaRPr lang="en-IN"/>
        </a:p>
      </dgm:t>
    </dgm:pt>
    <dgm:pt modelId="{946FE0F8-F157-4719-A194-1C355151825A}" type="pres">
      <dgm:prSet presAssocID="{7B0CE024-46E7-4638-8BB4-484E1377DD4A}" presName="Name19" presStyleLbl="parChTrans1D4" presStyleIdx="0" presStyleCnt="5"/>
      <dgm:spPr/>
      <dgm:t>
        <a:bodyPr/>
        <a:lstStyle/>
        <a:p>
          <a:endParaRPr lang="en-IN"/>
        </a:p>
      </dgm:t>
    </dgm:pt>
    <dgm:pt modelId="{2CC58E78-1053-4A71-A89D-58B4BD37871F}" type="pres">
      <dgm:prSet presAssocID="{EE86EC45-7835-46EA-BAC2-3130C6CA3E49}" presName="Name21" presStyleCnt="0"/>
      <dgm:spPr/>
      <dgm:t>
        <a:bodyPr/>
        <a:lstStyle/>
        <a:p>
          <a:endParaRPr lang="en-IN"/>
        </a:p>
      </dgm:t>
    </dgm:pt>
    <dgm:pt modelId="{C6EEDDD7-03AD-4C03-A0C8-EC2AED642DEC}" type="pres">
      <dgm:prSet presAssocID="{EE86EC45-7835-46EA-BAC2-3130C6CA3E49}" presName="level2Shape" presStyleLbl="node4" presStyleIdx="0" presStyleCnt="5"/>
      <dgm:spPr/>
      <dgm:t>
        <a:bodyPr/>
        <a:lstStyle/>
        <a:p>
          <a:endParaRPr lang="en-IN"/>
        </a:p>
      </dgm:t>
    </dgm:pt>
    <dgm:pt modelId="{95B42AE8-8D48-4651-887F-56B6E2747790}" type="pres">
      <dgm:prSet presAssocID="{EE86EC45-7835-46EA-BAC2-3130C6CA3E49}" presName="hierChild3" presStyleCnt="0"/>
      <dgm:spPr/>
      <dgm:t>
        <a:bodyPr/>
        <a:lstStyle/>
        <a:p>
          <a:endParaRPr lang="en-IN"/>
        </a:p>
      </dgm:t>
    </dgm:pt>
    <dgm:pt modelId="{1CFB2EB1-8A60-4CE2-9BC8-EAC611C880C4}" type="pres">
      <dgm:prSet presAssocID="{628D9D73-51C4-4129-88DF-9C112C11EAEC}" presName="Name19" presStyleLbl="parChTrans1D2" presStyleIdx="1" presStyleCnt="5"/>
      <dgm:spPr/>
      <dgm:t>
        <a:bodyPr/>
        <a:lstStyle/>
        <a:p>
          <a:endParaRPr lang="en-IN"/>
        </a:p>
      </dgm:t>
    </dgm:pt>
    <dgm:pt modelId="{01E48824-CE21-42DF-BE3A-5E20A91AF048}" type="pres">
      <dgm:prSet presAssocID="{99B6CE1A-5860-40F5-A130-740EA36588F1}" presName="Name21" presStyleCnt="0"/>
      <dgm:spPr/>
      <dgm:t>
        <a:bodyPr/>
        <a:lstStyle/>
        <a:p>
          <a:endParaRPr lang="en-IN"/>
        </a:p>
      </dgm:t>
    </dgm:pt>
    <dgm:pt modelId="{454C45AB-B4B2-4789-BFBB-80F2ADAD29DC}" type="pres">
      <dgm:prSet presAssocID="{99B6CE1A-5860-40F5-A130-740EA36588F1}" presName="level2Shape" presStyleLbl="node2" presStyleIdx="1" presStyleCnt="5"/>
      <dgm:spPr/>
      <dgm:t>
        <a:bodyPr/>
        <a:lstStyle/>
        <a:p>
          <a:endParaRPr lang="en-IN"/>
        </a:p>
      </dgm:t>
    </dgm:pt>
    <dgm:pt modelId="{8490FB3C-8D59-4446-A159-C61EE080CE8D}" type="pres">
      <dgm:prSet presAssocID="{99B6CE1A-5860-40F5-A130-740EA36588F1}" presName="hierChild3" presStyleCnt="0"/>
      <dgm:spPr/>
      <dgm:t>
        <a:bodyPr/>
        <a:lstStyle/>
        <a:p>
          <a:endParaRPr lang="en-IN"/>
        </a:p>
      </dgm:t>
    </dgm:pt>
    <dgm:pt modelId="{E7A06150-A0A7-4875-82B8-BFFBDA13B9BE}" type="pres">
      <dgm:prSet presAssocID="{4CED36C5-69D5-4980-8C1C-FC8BBB084C80}" presName="Name19" presStyleLbl="parChTrans1D3" presStyleIdx="1" presStyleCnt="5"/>
      <dgm:spPr/>
      <dgm:t>
        <a:bodyPr/>
        <a:lstStyle/>
        <a:p>
          <a:endParaRPr lang="en-IN"/>
        </a:p>
      </dgm:t>
    </dgm:pt>
    <dgm:pt modelId="{18CD201B-B88F-47C9-A207-310051D20BA0}" type="pres">
      <dgm:prSet presAssocID="{0D13C7AA-FC77-4096-B893-06B226230C30}" presName="Name21" presStyleCnt="0"/>
      <dgm:spPr/>
      <dgm:t>
        <a:bodyPr/>
        <a:lstStyle/>
        <a:p>
          <a:endParaRPr lang="en-IN"/>
        </a:p>
      </dgm:t>
    </dgm:pt>
    <dgm:pt modelId="{E64F1207-DBB5-406D-A39A-B97A6333E15C}" type="pres">
      <dgm:prSet presAssocID="{0D13C7AA-FC77-4096-B893-06B226230C30}" presName="level2Shape" presStyleLbl="node3" presStyleIdx="1" presStyleCnt="5"/>
      <dgm:spPr/>
      <dgm:t>
        <a:bodyPr/>
        <a:lstStyle/>
        <a:p>
          <a:endParaRPr lang="en-IN"/>
        </a:p>
      </dgm:t>
    </dgm:pt>
    <dgm:pt modelId="{79A205BB-B383-49A3-A2C8-3619CF7A1F99}" type="pres">
      <dgm:prSet presAssocID="{0D13C7AA-FC77-4096-B893-06B226230C30}" presName="hierChild3" presStyleCnt="0"/>
      <dgm:spPr/>
      <dgm:t>
        <a:bodyPr/>
        <a:lstStyle/>
        <a:p>
          <a:endParaRPr lang="en-IN"/>
        </a:p>
      </dgm:t>
    </dgm:pt>
    <dgm:pt modelId="{5CFAA501-3975-4A30-963D-5F8E2D5347BB}" type="pres">
      <dgm:prSet presAssocID="{7848CDF3-52A4-4908-8C89-0950AB77313B}" presName="Name19" presStyleLbl="parChTrans1D4" presStyleIdx="1" presStyleCnt="5"/>
      <dgm:spPr/>
      <dgm:t>
        <a:bodyPr/>
        <a:lstStyle/>
        <a:p>
          <a:endParaRPr lang="en-IN"/>
        </a:p>
      </dgm:t>
    </dgm:pt>
    <dgm:pt modelId="{AB58CE5A-E039-4D5B-8CE0-8F0C369E710B}" type="pres">
      <dgm:prSet presAssocID="{8DE30241-6652-4BEE-A159-1F8B2E0DFB6F}" presName="Name21" presStyleCnt="0"/>
      <dgm:spPr/>
      <dgm:t>
        <a:bodyPr/>
        <a:lstStyle/>
        <a:p>
          <a:endParaRPr lang="en-IN"/>
        </a:p>
      </dgm:t>
    </dgm:pt>
    <dgm:pt modelId="{3D7885BD-CE6A-4C41-A29A-0BCDC1E9EB2C}" type="pres">
      <dgm:prSet presAssocID="{8DE30241-6652-4BEE-A159-1F8B2E0DFB6F}" presName="level2Shape" presStyleLbl="node4" presStyleIdx="1" presStyleCnt="5"/>
      <dgm:spPr/>
      <dgm:t>
        <a:bodyPr/>
        <a:lstStyle/>
        <a:p>
          <a:endParaRPr lang="en-IN"/>
        </a:p>
      </dgm:t>
    </dgm:pt>
    <dgm:pt modelId="{9714E20C-2071-474C-B3F3-EDCC313215F2}" type="pres">
      <dgm:prSet presAssocID="{8DE30241-6652-4BEE-A159-1F8B2E0DFB6F}" presName="hierChild3" presStyleCnt="0"/>
      <dgm:spPr/>
      <dgm:t>
        <a:bodyPr/>
        <a:lstStyle/>
        <a:p>
          <a:endParaRPr lang="en-IN"/>
        </a:p>
      </dgm:t>
    </dgm:pt>
    <dgm:pt modelId="{7323854C-09FE-431B-AF45-DA542F114B25}" type="pres">
      <dgm:prSet presAssocID="{D544A2D9-DA96-4FBC-A94E-5F9DC7A05146}" presName="Name19" presStyleLbl="parChTrans1D2" presStyleIdx="2" presStyleCnt="5"/>
      <dgm:spPr/>
      <dgm:t>
        <a:bodyPr/>
        <a:lstStyle/>
        <a:p>
          <a:endParaRPr lang="en-IN"/>
        </a:p>
      </dgm:t>
    </dgm:pt>
    <dgm:pt modelId="{746087E4-596A-4631-98BB-BB54DF43A3E2}" type="pres">
      <dgm:prSet presAssocID="{124BFFF1-B9EC-43C6-B608-41DBBD4ABB13}" presName="Name21" presStyleCnt="0"/>
      <dgm:spPr/>
      <dgm:t>
        <a:bodyPr/>
        <a:lstStyle/>
        <a:p>
          <a:endParaRPr lang="en-IN"/>
        </a:p>
      </dgm:t>
    </dgm:pt>
    <dgm:pt modelId="{10C45825-52C1-4A01-B786-9A982BA8BF19}" type="pres">
      <dgm:prSet presAssocID="{124BFFF1-B9EC-43C6-B608-41DBBD4ABB13}" presName="level2Shape" presStyleLbl="node2" presStyleIdx="2" presStyleCnt="5"/>
      <dgm:spPr/>
      <dgm:t>
        <a:bodyPr/>
        <a:lstStyle/>
        <a:p>
          <a:endParaRPr lang="en-IN"/>
        </a:p>
      </dgm:t>
    </dgm:pt>
    <dgm:pt modelId="{760910E3-12B9-4B79-A03D-C3E682B908A7}" type="pres">
      <dgm:prSet presAssocID="{124BFFF1-B9EC-43C6-B608-41DBBD4ABB13}" presName="hierChild3" presStyleCnt="0"/>
      <dgm:spPr/>
      <dgm:t>
        <a:bodyPr/>
        <a:lstStyle/>
        <a:p>
          <a:endParaRPr lang="en-IN"/>
        </a:p>
      </dgm:t>
    </dgm:pt>
    <dgm:pt modelId="{7AC8594E-3976-40AA-AAB0-3E9BCC48CADA}" type="pres">
      <dgm:prSet presAssocID="{405C01F5-C7B9-4E57-AAFB-9ADAC29439D5}" presName="Name19" presStyleLbl="parChTrans1D3" presStyleIdx="2" presStyleCnt="5"/>
      <dgm:spPr/>
      <dgm:t>
        <a:bodyPr/>
        <a:lstStyle/>
        <a:p>
          <a:endParaRPr lang="en-IN"/>
        </a:p>
      </dgm:t>
    </dgm:pt>
    <dgm:pt modelId="{2AA11A05-4E71-4227-9523-714FCAE09CAE}" type="pres">
      <dgm:prSet presAssocID="{1607C63C-0E85-423F-991C-2A3DD185DA35}" presName="Name21" presStyleCnt="0"/>
      <dgm:spPr/>
      <dgm:t>
        <a:bodyPr/>
        <a:lstStyle/>
        <a:p>
          <a:endParaRPr lang="en-IN"/>
        </a:p>
      </dgm:t>
    </dgm:pt>
    <dgm:pt modelId="{DD85D387-6513-4446-8FE3-3BB37C7C1B2B}" type="pres">
      <dgm:prSet presAssocID="{1607C63C-0E85-423F-991C-2A3DD185DA35}" presName="level2Shape" presStyleLbl="node3" presStyleIdx="2" presStyleCnt="5"/>
      <dgm:spPr/>
      <dgm:t>
        <a:bodyPr/>
        <a:lstStyle/>
        <a:p>
          <a:endParaRPr lang="en-IN"/>
        </a:p>
      </dgm:t>
    </dgm:pt>
    <dgm:pt modelId="{2E679E34-EB79-41B5-A84B-A74B2F365664}" type="pres">
      <dgm:prSet presAssocID="{1607C63C-0E85-423F-991C-2A3DD185DA35}" presName="hierChild3" presStyleCnt="0"/>
      <dgm:spPr/>
      <dgm:t>
        <a:bodyPr/>
        <a:lstStyle/>
        <a:p>
          <a:endParaRPr lang="en-IN"/>
        </a:p>
      </dgm:t>
    </dgm:pt>
    <dgm:pt modelId="{E6609ED5-C855-432D-815C-498CBDA44B8E}" type="pres">
      <dgm:prSet presAssocID="{AA942813-7E89-4B82-A4A3-10D0F55DC318}" presName="Name19" presStyleLbl="parChTrans1D4" presStyleIdx="2" presStyleCnt="5"/>
      <dgm:spPr/>
      <dgm:t>
        <a:bodyPr/>
        <a:lstStyle/>
        <a:p>
          <a:endParaRPr lang="en-IN"/>
        </a:p>
      </dgm:t>
    </dgm:pt>
    <dgm:pt modelId="{0D765AF1-0CBA-4159-B6C3-D40621940B91}" type="pres">
      <dgm:prSet presAssocID="{27A26A8F-F852-4C43-9B18-DB3295EB2072}" presName="Name21" presStyleCnt="0"/>
      <dgm:spPr/>
      <dgm:t>
        <a:bodyPr/>
        <a:lstStyle/>
        <a:p>
          <a:endParaRPr lang="en-IN"/>
        </a:p>
      </dgm:t>
    </dgm:pt>
    <dgm:pt modelId="{B89299DA-D058-4C34-8755-5821D9B99FC1}" type="pres">
      <dgm:prSet presAssocID="{27A26A8F-F852-4C43-9B18-DB3295EB2072}" presName="level2Shape" presStyleLbl="node4" presStyleIdx="2" presStyleCnt="5"/>
      <dgm:spPr/>
      <dgm:t>
        <a:bodyPr/>
        <a:lstStyle/>
        <a:p>
          <a:endParaRPr lang="en-IN"/>
        </a:p>
      </dgm:t>
    </dgm:pt>
    <dgm:pt modelId="{45378114-C61A-4865-89CD-411120A9FFE2}" type="pres">
      <dgm:prSet presAssocID="{27A26A8F-F852-4C43-9B18-DB3295EB2072}" presName="hierChild3" presStyleCnt="0"/>
      <dgm:spPr/>
      <dgm:t>
        <a:bodyPr/>
        <a:lstStyle/>
        <a:p>
          <a:endParaRPr lang="en-IN"/>
        </a:p>
      </dgm:t>
    </dgm:pt>
    <dgm:pt modelId="{A77F97CE-299A-4A8E-B53A-55AF803BE111}" type="pres">
      <dgm:prSet presAssocID="{E4BAC5B0-F418-4B76-ACF4-4D98F79B68AE}" presName="Name19" presStyleLbl="parChTrans1D2" presStyleIdx="3" presStyleCnt="5"/>
      <dgm:spPr/>
      <dgm:t>
        <a:bodyPr/>
        <a:lstStyle/>
        <a:p>
          <a:endParaRPr lang="en-IN"/>
        </a:p>
      </dgm:t>
    </dgm:pt>
    <dgm:pt modelId="{3F97B708-CF98-4B86-BB2B-DA26CC3FC990}" type="pres">
      <dgm:prSet presAssocID="{1A79D4B0-4219-46E0-8035-76997F7BA4D6}" presName="Name21" presStyleCnt="0"/>
      <dgm:spPr/>
      <dgm:t>
        <a:bodyPr/>
        <a:lstStyle/>
        <a:p>
          <a:endParaRPr lang="en-IN"/>
        </a:p>
      </dgm:t>
    </dgm:pt>
    <dgm:pt modelId="{BF69CA1A-1BF0-4498-B0EC-449157772554}" type="pres">
      <dgm:prSet presAssocID="{1A79D4B0-4219-46E0-8035-76997F7BA4D6}" presName="level2Shape" presStyleLbl="node2" presStyleIdx="3" presStyleCnt="5"/>
      <dgm:spPr/>
      <dgm:t>
        <a:bodyPr/>
        <a:lstStyle/>
        <a:p>
          <a:endParaRPr lang="en-IN"/>
        </a:p>
      </dgm:t>
    </dgm:pt>
    <dgm:pt modelId="{415DD739-E996-44BC-8247-64501942B104}" type="pres">
      <dgm:prSet presAssocID="{1A79D4B0-4219-46E0-8035-76997F7BA4D6}" presName="hierChild3" presStyleCnt="0"/>
      <dgm:spPr/>
      <dgm:t>
        <a:bodyPr/>
        <a:lstStyle/>
        <a:p>
          <a:endParaRPr lang="en-IN"/>
        </a:p>
      </dgm:t>
    </dgm:pt>
    <dgm:pt modelId="{255FBBB9-A647-433E-9C1E-35A3FA113817}" type="pres">
      <dgm:prSet presAssocID="{2C4DD92A-FAE6-4C68-A3DC-BCC3BF8D99FA}" presName="Name19" presStyleLbl="parChTrans1D3" presStyleIdx="3" presStyleCnt="5"/>
      <dgm:spPr/>
      <dgm:t>
        <a:bodyPr/>
        <a:lstStyle/>
        <a:p>
          <a:endParaRPr lang="en-IN"/>
        </a:p>
      </dgm:t>
    </dgm:pt>
    <dgm:pt modelId="{9BEB3ACF-4CAF-49AC-9B01-EB731E3480A1}" type="pres">
      <dgm:prSet presAssocID="{B32E8A1D-91AF-495D-BA3B-D37A18A8BFCA}" presName="Name21" presStyleCnt="0"/>
      <dgm:spPr/>
      <dgm:t>
        <a:bodyPr/>
        <a:lstStyle/>
        <a:p>
          <a:endParaRPr lang="en-IN"/>
        </a:p>
      </dgm:t>
    </dgm:pt>
    <dgm:pt modelId="{E1C7E5E4-9AF1-4463-B6FB-24DBEF731D2F}" type="pres">
      <dgm:prSet presAssocID="{B32E8A1D-91AF-495D-BA3B-D37A18A8BFCA}" presName="level2Shape" presStyleLbl="node3" presStyleIdx="3" presStyleCnt="5"/>
      <dgm:spPr/>
      <dgm:t>
        <a:bodyPr/>
        <a:lstStyle/>
        <a:p>
          <a:endParaRPr lang="en-IN"/>
        </a:p>
      </dgm:t>
    </dgm:pt>
    <dgm:pt modelId="{288D7A90-AAC9-4FEA-9A0A-8FD86BD1FE7E}" type="pres">
      <dgm:prSet presAssocID="{B32E8A1D-91AF-495D-BA3B-D37A18A8BFCA}" presName="hierChild3" presStyleCnt="0"/>
      <dgm:spPr/>
      <dgm:t>
        <a:bodyPr/>
        <a:lstStyle/>
        <a:p>
          <a:endParaRPr lang="en-IN"/>
        </a:p>
      </dgm:t>
    </dgm:pt>
    <dgm:pt modelId="{CF9EDFF0-CEB9-48C6-AE12-EB9FBC7FA7CA}" type="pres">
      <dgm:prSet presAssocID="{13A74ACA-017C-4476-A175-EDF5657AE14F}" presName="Name19" presStyleLbl="parChTrans1D4" presStyleIdx="3" presStyleCnt="5"/>
      <dgm:spPr/>
      <dgm:t>
        <a:bodyPr/>
        <a:lstStyle/>
        <a:p>
          <a:endParaRPr lang="en-IN"/>
        </a:p>
      </dgm:t>
    </dgm:pt>
    <dgm:pt modelId="{CD2C74D6-814C-45CB-89BC-FEEB910DBB39}" type="pres">
      <dgm:prSet presAssocID="{0A3CCE96-BD90-4C37-9E6B-7081428772BD}" presName="Name21" presStyleCnt="0"/>
      <dgm:spPr/>
      <dgm:t>
        <a:bodyPr/>
        <a:lstStyle/>
        <a:p>
          <a:endParaRPr lang="en-IN"/>
        </a:p>
      </dgm:t>
    </dgm:pt>
    <dgm:pt modelId="{CFBE25C4-32F2-4AD3-BB9E-B64E2EEBCA4F}" type="pres">
      <dgm:prSet presAssocID="{0A3CCE96-BD90-4C37-9E6B-7081428772BD}" presName="level2Shape" presStyleLbl="node4" presStyleIdx="3" presStyleCnt="5"/>
      <dgm:spPr/>
      <dgm:t>
        <a:bodyPr/>
        <a:lstStyle/>
        <a:p>
          <a:endParaRPr lang="en-IN"/>
        </a:p>
      </dgm:t>
    </dgm:pt>
    <dgm:pt modelId="{038C0D85-3A9E-435C-8618-49C8B275AFA5}" type="pres">
      <dgm:prSet presAssocID="{0A3CCE96-BD90-4C37-9E6B-7081428772BD}" presName="hierChild3" presStyleCnt="0"/>
      <dgm:spPr/>
      <dgm:t>
        <a:bodyPr/>
        <a:lstStyle/>
        <a:p>
          <a:endParaRPr lang="en-IN"/>
        </a:p>
      </dgm:t>
    </dgm:pt>
    <dgm:pt modelId="{BB6C8778-6726-4CE7-90D4-A200170654AF}" type="pres">
      <dgm:prSet presAssocID="{8E9719DE-506E-47A4-BB01-9202E4AD8C39}" presName="Name19" presStyleLbl="parChTrans1D2" presStyleIdx="4" presStyleCnt="5"/>
      <dgm:spPr/>
      <dgm:t>
        <a:bodyPr/>
        <a:lstStyle/>
        <a:p>
          <a:endParaRPr lang="en-US"/>
        </a:p>
      </dgm:t>
    </dgm:pt>
    <dgm:pt modelId="{861D1C26-07DB-4FDF-A32B-A44F521CE016}" type="pres">
      <dgm:prSet presAssocID="{CB0F9579-03A0-4C17-AFFE-01DF5F07044B}" presName="Name21" presStyleCnt="0"/>
      <dgm:spPr/>
    </dgm:pt>
    <dgm:pt modelId="{B7ADBAC1-D3E3-47EA-A44C-542340B9537E}" type="pres">
      <dgm:prSet presAssocID="{CB0F9579-03A0-4C17-AFFE-01DF5F07044B}" presName="level2Shape" presStyleLbl="node2" presStyleIdx="4" presStyleCnt="5"/>
      <dgm:spPr/>
      <dgm:t>
        <a:bodyPr/>
        <a:lstStyle/>
        <a:p>
          <a:endParaRPr lang="en-US"/>
        </a:p>
      </dgm:t>
    </dgm:pt>
    <dgm:pt modelId="{E8A7B987-7A42-4F53-96E0-387C514A81F2}" type="pres">
      <dgm:prSet presAssocID="{CB0F9579-03A0-4C17-AFFE-01DF5F07044B}" presName="hierChild3" presStyleCnt="0"/>
      <dgm:spPr/>
    </dgm:pt>
    <dgm:pt modelId="{BA54A40F-08C4-4723-90F3-C02F1F72187F}" type="pres">
      <dgm:prSet presAssocID="{63506D08-80A6-4773-A9DF-87BBF3DA5EF6}" presName="Name19" presStyleLbl="parChTrans1D3" presStyleIdx="4" presStyleCnt="5"/>
      <dgm:spPr/>
      <dgm:t>
        <a:bodyPr/>
        <a:lstStyle/>
        <a:p>
          <a:endParaRPr lang="en-US"/>
        </a:p>
      </dgm:t>
    </dgm:pt>
    <dgm:pt modelId="{C8737A52-2E6F-4887-9661-C6BF85EDD092}" type="pres">
      <dgm:prSet presAssocID="{FC62E031-7F73-417B-ABE7-9CCD384F402C}" presName="Name21" presStyleCnt="0"/>
      <dgm:spPr/>
    </dgm:pt>
    <dgm:pt modelId="{FE3F8516-0C35-4CCF-A716-52FF1D84EC98}" type="pres">
      <dgm:prSet presAssocID="{FC62E031-7F73-417B-ABE7-9CCD384F402C}" presName="level2Shape" presStyleLbl="node3" presStyleIdx="4" presStyleCnt="5"/>
      <dgm:spPr/>
      <dgm:t>
        <a:bodyPr/>
        <a:lstStyle/>
        <a:p>
          <a:endParaRPr lang="en-IN"/>
        </a:p>
      </dgm:t>
    </dgm:pt>
    <dgm:pt modelId="{20ABA0FF-1464-4A25-AFA3-86A0A1103A1B}" type="pres">
      <dgm:prSet presAssocID="{FC62E031-7F73-417B-ABE7-9CCD384F402C}" presName="hierChild3" presStyleCnt="0"/>
      <dgm:spPr/>
    </dgm:pt>
    <dgm:pt modelId="{35A0D2A8-4545-443A-AFDB-AD373FB3BD04}" type="pres">
      <dgm:prSet presAssocID="{52A4A23D-8CB3-436C-840D-72D37E04F1A4}" presName="Name19" presStyleLbl="parChTrans1D4" presStyleIdx="4" presStyleCnt="5"/>
      <dgm:spPr/>
      <dgm:t>
        <a:bodyPr/>
        <a:lstStyle/>
        <a:p>
          <a:endParaRPr lang="en-US"/>
        </a:p>
      </dgm:t>
    </dgm:pt>
    <dgm:pt modelId="{17AEAFB8-CDC1-4838-80CD-2DB59740BF5A}" type="pres">
      <dgm:prSet presAssocID="{603301B8-5DCD-4982-A07C-C4C642FFCC8F}" presName="Name21" presStyleCnt="0"/>
      <dgm:spPr/>
    </dgm:pt>
    <dgm:pt modelId="{A2815AD9-8887-430A-8C69-914A9DBFC1A1}" type="pres">
      <dgm:prSet presAssocID="{603301B8-5DCD-4982-A07C-C4C642FFCC8F}" presName="level2Shape" presStyleLbl="node4" presStyleIdx="4" presStyleCnt="5"/>
      <dgm:spPr/>
      <dgm:t>
        <a:bodyPr/>
        <a:lstStyle/>
        <a:p>
          <a:endParaRPr lang="en-IN"/>
        </a:p>
      </dgm:t>
    </dgm:pt>
    <dgm:pt modelId="{05DBA340-BB5F-4247-8302-2EF9F4DDF36E}" type="pres">
      <dgm:prSet presAssocID="{603301B8-5DCD-4982-A07C-C4C642FFCC8F}" presName="hierChild3" presStyleCnt="0"/>
      <dgm:spPr/>
    </dgm:pt>
    <dgm:pt modelId="{D49B0098-0E1A-4ED5-BAAB-47DDE76CF541}" type="pres">
      <dgm:prSet presAssocID="{DBD0AB0A-31A6-4FF0-9BEC-DF20DFFB0E56}" presName="bgShapesFlow" presStyleCnt="0"/>
      <dgm:spPr/>
      <dgm:t>
        <a:bodyPr/>
        <a:lstStyle/>
        <a:p>
          <a:endParaRPr lang="en-IN"/>
        </a:p>
      </dgm:t>
    </dgm:pt>
  </dgm:ptLst>
  <dgm:cxnLst>
    <dgm:cxn modelId="{CBBF1A15-A61C-43B9-A669-CFB6EDAE8079}" type="presOf" srcId="{0D13C7AA-FC77-4096-B893-06B226230C30}" destId="{E64F1207-DBB5-406D-A39A-B97A6333E15C}" srcOrd="0" destOrd="0" presId="urn:microsoft.com/office/officeart/2005/8/layout/hierarchy6"/>
    <dgm:cxn modelId="{3E104E40-EAFD-425E-A30A-D3F15B84B02B}" type="presOf" srcId="{E6B3A46A-D492-4778-AD7F-20DCF88B7C88}" destId="{6644EAAF-E345-4AEB-937A-01A13AB48878}" srcOrd="0" destOrd="0" presId="urn:microsoft.com/office/officeart/2005/8/layout/hierarchy6"/>
    <dgm:cxn modelId="{8B4F6CFA-2CFF-4DC9-9A6A-E50F5AF447A3}" srcId="{744D2E89-7056-4D5E-93C5-2B0B14A4467F}" destId="{99B6CE1A-5860-40F5-A130-740EA36588F1}" srcOrd="1" destOrd="0" parTransId="{628D9D73-51C4-4129-88DF-9C112C11EAEC}" sibTransId="{2D71BF0B-9D2B-454D-BCD2-2FC726D72FCC}"/>
    <dgm:cxn modelId="{DF71FCC0-57FC-4F6B-ADCC-DE28D62275ED}" type="presOf" srcId="{8DE30241-6652-4BEE-A159-1F8B2E0DFB6F}" destId="{3D7885BD-CE6A-4C41-A29A-0BCDC1E9EB2C}" srcOrd="0" destOrd="0" presId="urn:microsoft.com/office/officeart/2005/8/layout/hierarchy6"/>
    <dgm:cxn modelId="{430CD85B-0A0F-44D3-BE6C-A601E7D5AA87}" srcId="{FC62E031-7F73-417B-ABE7-9CCD384F402C}" destId="{603301B8-5DCD-4982-A07C-C4C642FFCC8F}" srcOrd="0" destOrd="0" parTransId="{52A4A23D-8CB3-436C-840D-72D37E04F1A4}" sibTransId="{D776BE81-3AD8-4B05-A8F1-B226E394122E}"/>
    <dgm:cxn modelId="{0ADB10B6-560F-438F-8176-E115EAE69B5F}" srcId="{744D2E89-7056-4D5E-93C5-2B0B14A4467F}" destId="{124BFFF1-B9EC-43C6-B608-41DBBD4ABB13}" srcOrd="2" destOrd="0" parTransId="{D544A2D9-DA96-4FBC-A94E-5F9DC7A05146}" sibTransId="{0059CE30-B629-412F-9E2C-50503D2431A1}"/>
    <dgm:cxn modelId="{1AE9D998-759A-4B17-93B7-FEB55ACD8736}" type="presOf" srcId="{99B6CE1A-5860-40F5-A130-740EA36588F1}" destId="{454C45AB-B4B2-4789-BFBB-80F2ADAD29DC}" srcOrd="0" destOrd="0" presId="urn:microsoft.com/office/officeart/2005/8/layout/hierarchy6"/>
    <dgm:cxn modelId="{DD3103A2-7D12-493B-B4C0-3464C663AE62}" type="presOf" srcId="{744D2E89-7056-4D5E-93C5-2B0B14A4467F}" destId="{4D1BA3E7-B8CB-4F0F-8E76-900B9A2F5A2F}" srcOrd="0" destOrd="0" presId="urn:microsoft.com/office/officeart/2005/8/layout/hierarchy6"/>
    <dgm:cxn modelId="{D65127CD-2187-43DA-8329-00C128F6A1D1}" type="presOf" srcId="{13A74ACA-017C-4476-A175-EDF5657AE14F}" destId="{CF9EDFF0-CEB9-48C6-AE12-EB9FBC7FA7CA}" srcOrd="0" destOrd="0" presId="urn:microsoft.com/office/officeart/2005/8/layout/hierarchy6"/>
    <dgm:cxn modelId="{BC61F894-9F77-4C11-A482-B51AE7E0C298}" type="presOf" srcId="{653982B7-C4FB-46E6-A6E5-8AD54DD666F8}" destId="{7171AD31-84E0-4171-9CFC-2163708FF495}" srcOrd="0" destOrd="0" presId="urn:microsoft.com/office/officeart/2005/8/layout/hierarchy6"/>
    <dgm:cxn modelId="{A0AA62BE-F85F-4FE3-AFDC-DB18A3EC8B07}" srcId="{744D2E89-7056-4D5E-93C5-2B0B14A4467F}" destId="{1A79D4B0-4219-46E0-8035-76997F7BA4D6}" srcOrd="3" destOrd="0" parTransId="{E4BAC5B0-F418-4B76-ACF4-4D98F79B68AE}" sibTransId="{37730A31-AAA4-411B-A06C-8618E85DC18A}"/>
    <dgm:cxn modelId="{D01F3A19-0F09-4313-B8D2-AF333DB8CCEE}" type="presOf" srcId="{DBD0AB0A-31A6-4FF0-9BEC-DF20DFFB0E56}" destId="{3FFEFB1E-8202-4D91-AFE7-F09C85323C73}" srcOrd="0" destOrd="0" presId="urn:microsoft.com/office/officeart/2005/8/layout/hierarchy6"/>
    <dgm:cxn modelId="{D8B525FA-CEB8-4356-B453-3115E8FAE6D4}" type="presOf" srcId="{603301B8-5DCD-4982-A07C-C4C642FFCC8F}" destId="{A2815AD9-8887-430A-8C69-914A9DBFC1A1}" srcOrd="0" destOrd="0" presId="urn:microsoft.com/office/officeart/2005/8/layout/hierarchy6"/>
    <dgm:cxn modelId="{B032DC75-9716-4C9D-8957-C84D726D4DA1}" type="presOf" srcId="{8E9719DE-506E-47A4-BB01-9202E4AD8C39}" destId="{BB6C8778-6726-4CE7-90D4-A200170654AF}" srcOrd="0" destOrd="0" presId="urn:microsoft.com/office/officeart/2005/8/layout/hierarchy6"/>
    <dgm:cxn modelId="{7B6F06E2-C32D-4003-A316-D5360E1793BC}" type="presOf" srcId="{CB0F9579-03A0-4C17-AFFE-01DF5F07044B}" destId="{B7ADBAC1-D3E3-47EA-A44C-542340B9537E}" srcOrd="0" destOrd="0" presId="urn:microsoft.com/office/officeart/2005/8/layout/hierarchy6"/>
    <dgm:cxn modelId="{88FDA173-8069-4656-A217-39886FEB06CD}" type="presOf" srcId="{628D9D73-51C4-4129-88DF-9C112C11EAEC}" destId="{1CFB2EB1-8A60-4CE2-9BC8-EAC611C880C4}" srcOrd="0" destOrd="0" presId="urn:microsoft.com/office/officeart/2005/8/layout/hierarchy6"/>
    <dgm:cxn modelId="{C69C7BC2-2432-46BA-AAE6-33BA388F593B}" srcId="{B32E8A1D-91AF-495D-BA3B-D37A18A8BFCA}" destId="{0A3CCE96-BD90-4C37-9E6B-7081428772BD}" srcOrd="0" destOrd="0" parTransId="{13A74ACA-017C-4476-A175-EDF5657AE14F}" sibTransId="{C9470E40-7698-4CFD-AFE3-2316D6EDF489}"/>
    <dgm:cxn modelId="{F34BA00F-162F-4FD6-96B7-7BD4D26ACE39}" type="presOf" srcId="{B32E8A1D-91AF-495D-BA3B-D37A18A8BFCA}" destId="{E1C7E5E4-9AF1-4463-B6FB-24DBEF731D2F}" srcOrd="0" destOrd="0" presId="urn:microsoft.com/office/officeart/2005/8/layout/hierarchy6"/>
    <dgm:cxn modelId="{543CA463-7DEE-4C32-912B-47FB82071B93}" srcId="{F1F2E271-220E-4F3A-B452-9403C126AE44}" destId="{EE86EC45-7835-46EA-BAC2-3130C6CA3E49}" srcOrd="0" destOrd="0" parTransId="{7B0CE024-46E7-4638-8BB4-484E1377DD4A}" sibTransId="{33C001C6-998C-4FAD-A639-A97D3B0A7E41}"/>
    <dgm:cxn modelId="{1B5EF488-A892-4B2C-9718-6937CA74A27C}" type="presOf" srcId="{D544A2D9-DA96-4FBC-A94E-5F9DC7A05146}" destId="{7323854C-09FE-431B-AF45-DA542F114B25}" srcOrd="0" destOrd="0" presId="urn:microsoft.com/office/officeart/2005/8/layout/hierarchy6"/>
    <dgm:cxn modelId="{26F453F5-836B-4801-8195-F697FB9B2130}" type="presOf" srcId="{52A4A23D-8CB3-436C-840D-72D37E04F1A4}" destId="{35A0D2A8-4545-443A-AFDB-AD373FB3BD04}" srcOrd="0" destOrd="0" presId="urn:microsoft.com/office/officeart/2005/8/layout/hierarchy6"/>
    <dgm:cxn modelId="{03CC892B-1717-4764-8DC6-F9662D2AD525}" type="presOf" srcId="{EE86EC45-7835-46EA-BAC2-3130C6CA3E49}" destId="{C6EEDDD7-03AD-4C03-A0C8-EC2AED642DEC}" srcOrd="0" destOrd="0" presId="urn:microsoft.com/office/officeart/2005/8/layout/hierarchy6"/>
    <dgm:cxn modelId="{D67B3244-8065-4A35-A050-01337BA7E292}" type="presOf" srcId="{7B0CE024-46E7-4638-8BB4-484E1377DD4A}" destId="{946FE0F8-F157-4719-A194-1C355151825A}" srcOrd="0" destOrd="0" presId="urn:microsoft.com/office/officeart/2005/8/layout/hierarchy6"/>
    <dgm:cxn modelId="{BF61F941-9CB1-43D0-B467-6AB8C6D7647C}" srcId="{1607C63C-0E85-423F-991C-2A3DD185DA35}" destId="{27A26A8F-F852-4C43-9B18-DB3295EB2072}" srcOrd="0" destOrd="0" parTransId="{AA942813-7E89-4B82-A4A3-10D0F55DC318}" sibTransId="{509E14EA-819A-40E7-8677-96EE46FCD936}"/>
    <dgm:cxn modelId="{D058EDBF-0F7D-466C-8BF5-5BFBBC81CF9A}" srcId="{0D13C7AA-FC77-4096-B893-06B226230C30}" destId="{8DE30241-6652-4BEE-A159-1F8B2E0DFB6F}" srcOrd="0" destOrd="0" parTransId="{7848CDF3-52A4-4908-8C89-0950AB77313B}" sibTransId="{4D4E4239-265B-481E-8E8A-77E66D6D15E9}"/>
    <dgm:cxn modelId="{77CAA689-76BA-4C8C-9D8D-8A2748EF6326}" type="presOf" srcId="{63506D08-80A6-4773-A9DF-87BBF3DA5EF6}" destId="{BA54A40F-08C4-4723-90F3-C02F1F72187F}" srcOrd="0" destOrd="0" presId="urn:microsoft.com/office/officeart/2005/8/layout/hierarchy6"/>
    <dgm:cxn modelId="{E6F2D53C-C75F-40B1-A7A4-2B34CF215781}" type="presOf" srcId="{7848CDF3-52A4-4908-8C89-0950AB77313B}" destId="{5CFAA501-3975-4A30-963D-5F8E2D5347BB}" srcOrd="0" destOrd="0" presId="urn:microsoft.com/office/officeart/2005/8/layout/hierarchy6"/>
    <dgm:cxn modelId="{8E1F3F86-E8C0-4EB0-ABF6-28428A52C87F}" type="presOf" srcId="{AA942813-7E89-4B82-A4A3-10D0F55DC318}" destId="{E6609ED5-C855-432D-815C-498CBDA44B8E}" srcOrd="0" destOrd="0" presId="urn:microsoft.com/office/officeart/2005/8/layout/hierarchy6"/>
    <dgm:cxn modelId="{CD69E329-4DBE-4A8D-86B0-AA716F0905C3}" srcId="{1A79D4B0-4219-46E0-8035-76997F7BA4D6}" destId="{B32E8A1D-91AF-495D-BA3B-D37A18A8BFCA}" srcOrd="0" destOrd="0" parTransId="{2C4DD92A-FAE6-4C68-A3DC-BCC3BF8D99FA}" sibTransId="{6E94BCDE-7476-4C15-9DF4-8A10A285CCC6}"/>
    <dgm:cxn modelId="{FB70D0DA-495F-418A-B1F6-708200C9C081}" type="presOf" srcId="{1FFF395D-2256-4179-B034-C8FB1F517B38}" destId="{1334AC2F-5313-4F50-89DF-08EA621DD5EE}" srcOrd="0" destOrd="0" presId="urn:microsoft.com/office/officeart/2005/8/layout/hierarchy6"/>
    <dgm:cxn modelId="{5683C660-02A4-47F9-AAC2-CEF14B6BE53D}" srcId="{DBD0AB0A-31A6-4FF0-9BEC-DF20DFFB0E56}" destId="{744D2E89-7056-4D5E-93C5-2B0B14A4467F}" srcOrd="0" destOrd="0" parTransId="{C8974479-B7F2-4D94-98FE-5687D956B97F}" sibTransId="{7E8D8CE6-14F0-4E29-A6E4-57C4E9C877F1}"/>
    <dgm:cxn modelId="{9E2AEF1D-D9BA-41F6-8118-5C22B20892A7}" srcId="{E6B3A46A-D492-4778-AD7F-20DCF88B7C88}" destId="{F1F2E271-220E-4F3A-B452-9403C126AE44}" srcOrd="0" destOrd="0" parTransId="{1FFF395D-2256-4179-B034-C8FB1F517B38}" sibTransId="{73F338DB-986A-4D6C-8F3B-349B281CA642}"/>
    <dgm:cxn modelId="{889F8170-EC29-4A68-806F-4273DDB852D4}" srcId="{744D2E89-7056-4D5E-93C5-2B0B14A4467F}" destId="{CB0F9579-03A0-4C17-AFFE-01DF5F07044B}" srcOrd="4" destOrd="0" parTransId="{8E9719DE-506E-47A4-BB01-9202E4AD8C39}" sibTransId="{80819C89-FB79-429E-A688-92CEC46496AA}"/>
    <dgm:cxn modelId="{F06B467D-9A64-4696-83EA-928A33267210}" type="presOf" srcId="{27A26A8F-F852-4C43-9B18-DB3295EB2072}" destId="{B89299DA-D058-4C34-8755-5821D9B99FC1}" srcOrd="0" destOrd="0" presId="urn:microsoft.com/office/officeart/2005/8/layout/hierarchy6"/>
    <dgm:cxn modelId="{8BA9FEE7-CC38-4052-8E6D-14A0C233A656}" type="presOf" srcId="{2C4DD92A-FAE6-4C68-A3DC-BCC3BF8D99FA}" destId="{255FBBB9-A647-433E-9C1E-35A3FA113817}" srcOrd="0" destOrd="0" presId="urn:microsoft.com/office/officeart/2005/8/layout/hierarchy6"/>
    <dgm:cxn modelId="{DD2CB4F3-2BF0-43DE-A95E-735150528137}" type="presOf" srcId="{1A79D4B0-4219-46E0-8035-76997F7BA4D6}" destId="{BF69CA1A-1BF0-4498-B0EC-449157772554}" srcOrd="0" destOrd="0" presId="urn:microsoft.com/office/officeart/2005/8/layout/hierarchy6"/>
    <dgm:cxn modelId="{D52222D4-8271-42DB-8EB4-0BA7C1F477B8}" srcId="{744D2E89-7056-4D5E-93C5-2B0B14A4467F}" destId="{E6B3A46A-D492-4778-AD7F-20DCF88B7C88}" srcOrd="0" destOrd="0" parTransId="{653982B7-C4FB-46E6-A6E5-8AD54DD666F8}" sibTransId="{85F4BA1C-A54E-4EF3-A86F-E47C88DF18DF}"/>
    <dgm:cxn modelId="{C3128E59-6CA9-44A5-B15E-7BA8EC43D823}" srcId="{CB0F9579-03A0-4C17-AFFE-01DF5F07044B}" destId="{FC62E031-7F73-417B-ABE7-9CCD384F402C}" srcOrd="0" destOrd="0" parTransId="{63506D08-80A6-4773-A9DF-87BBF3DA5EF6}" sibTransId="{0E1B2BF3-153B-4BF4-9D92-3F69127A6EBF}"/>
    <dgm:cxn modelId="{F95BBB25-0CA2-4B33-A923-910A3CC7192F}" type="presOf" srcId="{0A3CCE96-BD90-4C37-9E6B-7081428772BD}" destId="{CFBE25C4-32F2-4AD3-BB9E-B64E2EEBCA4F}" srcOrd="0" destOrd="0" presId="urn:microsoft.com/office/officeart/2005/8/layout/hierarchy6"/>
    <dgm:cxn modelId="{CCB56BC3-8FF7-43C7-AF40-0DEDBB6BB791}" srcId="{99B6CE1A-5860-40F5-A130-740EA36588F1}" destId="{0D13C7AA-FC77-4096-B893-06B226230C30}" srcOrd="0" destOrd="0" parTransId="{4CED36C5-69D5-4980-8C1C-FC8BBB084C80}" sibTransId="{A7989B34-DFD9-4651-8BD4-D7C473ABBA1D}"/>
    <dgm:cxn modelId="{10D933BC-86B3-4618-8B31-1AD4ED254BC8}" type="presOf" srcId="{F1F2E271-220E-4F3A-B452-9403C126AE44}" destId="{0BF612AD-9BA1-409E-B945-D5C91B80FD89}" srcOrd="0" destOrd="0" presId="urn:microsoft.com/office/officeart/2005/8/layout/hierarchy6"/>
    <dgm:cxn modelId="{7DD8A66D-8F37-4436-9F90-793E901D942E}" type="presOf" srcId="{E4BAC5B0-F418-4B76-ACF4-4D98F79B68AE}" destId="{A77F97CE-299A-4A8E-B53A-55AF803BE111}" srcOrd="0" destOrd="0" presId="urn:microsoft.com/office/officeart/2005/8/layout/hierarchy6"/>
    <dgm:cxn modelId="{AB219922-AF8A-42DA-9368-7DDD365E0FD2}" srcId="{124BFFF1-B9EC-43C6-B608-41DBBD4ABB13}" destId="{1607C63C-0E85-423F-991C-2A3DD185DA35}" srcOrd="0" destOrd="0" parTransId="{405C01F5-C7B9-4E57-AAFB-9ADAC29439D5}" sibTransId="{ACE89D14-D173-407A-982B-198D895E3B5E}"/>
    <dgm:cxn modelId="{22AE886E-BAA4-4282-8304-97E6DC40E71D}" type="presOf" srcId="{FC62E031-7F73-417B-ABE7-9CCD384F402C}" destId="{FE3F8516-0C35-4CCF-A716-52FF1D84EC98}" srcOrd="0" destOrd="0" presId="urn:microsoft.com/office/officeart/2005/8/layout/hierarchy6"/>
    <dgm:cxn modelId="{934088A4-56CD-4E47-A3E4-3EE57D7DA3BD}" type="presOf" srcId="{124BFFF1-B9EC-43C6-B608-41DBBD4ABB13}" destId="{10C45825-52C1-4A01-B786-9A982BA8BF19}" srcOrd="0" destOrd="0" presId="urn:microsoft.com/office/officeart/2005/8/layout/hierarchy6"/>
    <dgm:cxn modelId="{0A42BC42-6F1A-4130-B9FB-6ACBA675015B}" type="presOf" srcId="{4CED36C5-69D5-4980-8C1C-FC8BBB084C80}" destId="{E7A06150-A0A7-4875-82B8-BFFBDA13B9BE}" srcOrd="0" destOrd="0" presId="urn:microsoft.com/office/officeart/2005/8/layout/hierarchy6"/>
    <dgm:cxn modelId="{E2F79F7A-56E9-4913-8D7B-A8A2B06667E2}" type="presOf" srcId="{1607C63C-0E85-423F-991C-2A3DD185DA35}" destId="{DD85D387-6513-4446-8FE3-3BB37C7C1B2B}" srcOrd="0" destOrd="0" presId="urn:microsoft.com/office/officeart/2005/8/layout/hierarchy6"/>
    <dgm:cxn modelId="{19A4C9C2-0C3E-40AE-8382-74FF7EEDACB9}" type="presOf" srcId="{405C01F5-C7B9-4E57-AAFB-9ADAC29439D5}" destId="{7AC8594E-3976-40AA-AAB0-3E9BCC48CADA}" srcOrd="0" destOrd="0" presId="urn:microsoft.com/office/officeart/2005/8/layout/hierarchy6"/>
    <dgm:cxn modelId="{DA16CC1B-44EC-4330-B23F-EBBB9A45B359}" type="presParOf" srcId="{3FFEFB1E-8202-4D91-AFE7-F09C85323C73}" destId="{A9F18143-5C29-4B0C-9E4B-F09CE6952F26}" srcOrd="0" destOrd="0" presId="urn:microsoft.com/office/officeart/2005/8/layout/hierarchy6"/>
    <dgm:cxn modelId="{C5CB4883-C0D8-42F0-9628-C0B9B86429F0}" type="presParOf" srcId="{A9F18143-5C29-4B0C-9E4B-F09CE6952F26}" destId="{B96092EC-DE91-4DAD-BC8D-1974BA057BFC}" srcOrd="0" destOrd="0" presId="urn:microsoft.com/office/officeart/2005/8/layout/hierarchy6"/>
    <dgm:cxn modelId="{209EBF50-C20A-4466-8B54-842A12F355B3}" type="presParOf" srcId="{B96092EC-DE91-4DAD-BC8D-1974BA057BFC}" destId="{19C410DE-57E2-4A1D-B143-D8580318F72E}" srcOrd="0" destOrd="0" presId="urn:microsoft.com/office/officeart/2005/8/layout/hierarchy6"/>
    <dgm:cxn modelId="{A7B32B1F-A8F9-4A08-99FA-5D4CAD7B5A4E}" type="presParOf" srcId="{19C410DE-57E2-4A1D-B143-D8580318F72E}" destId="{4D1BA3E7-B8CB-4F0F-8E76-900B9A2F5A2F}" srcOrd="0" destOrd="0" presId="urn:microsoft.com/office/officeart/2005/8/layout/hierarchy6"/>
    <dgm:cxn modelId="{CBEE6038-3A1E-4729-AC02-6ACE4723CAE1}" type="presParOf" srcId="{19C410DE-57E2-4A1D-B143-D8580318F72E}" destId="{5611A8EC-3C9B-4443-9888-2FBF6B587962}" srcOrd="1" destOrd="0" presId="urn:microsoft.com/office/officeart/2005/8/layout/hierarchy6"/>
    <dgm:cxn modelId="{72103A89-C8E4-443E-BB06-0D37FCEAF6BF}" type="presParOf" srcId="{5611A8EC-3C9B-4443-9888-2FBF6B587962}" destId="{7171AD31-84E0-4171-9CFC-2163708FF495}" srcOrd="0" destOrd="0" presId="urn:microsoft.com/office/officeart/2005/8/layout/hierarchy6"/>
    <dgm:cxn modelId="{6BF223FC-6949-400D-BD1F-02B02C9C7106}" type="presParOf" srcId="{5611A8EC-3C9B-4443-9888-2FBF6B587962}" destId="{5EF03FA0-BA53-4329-A821-DF96599CE2E2}" srcOrd="1" destOrd="0" presId="urn:microsoft.com/office/officeart/2005/8/layout/hierarchy6"/>
    <dgm:cxn modelId="{9994B2F2-7204-4F74-9A6E-76B118D63004}" type="presParOf" srcId="{5EF03FA0-BA53-4329-A821-DF96599CE2E2}" destId="{6644EAAF-E345-4AEB-937A-01A13AB48878}" srcOrd="0" destOrd="0" presId="urn:microsoft.com/office/officeart/2005/8/layout/hierarchy6"/>
    <dgm:cxn modelId="{90EDBD3A-0C83-4A76-A132-15C6455D7E9B}" type="presParOf" srcId="{5EF03FA0-BA53-4329-A821-DF96599CE2E2}" destId="{18B238AB-0924-4868-B1BB-D72D2D6FE237}" srcOrd="1" destOrd="0" presId="urn:microsoft.com/office/officeart/2005/8/layout/hierarchy6"/>
    <dgm:cxn modelId="{38A8D574-4745-4F4F-A210-112746748B11}" type="presParOf" srcId="{18B238AB-0924-4868-B1BB-D72D2D6FE237}" destId="{1334AC2F-5313-4F50-89DF-08EA621DD5EE}" srcOrd="0" destOrd="0" presId="urn:microsoft.com/office/officeart/2005/8/layout/hierarchy6"/>
    <dgm:cxn modelId="{B59FFCB8-FE57-492F-A433-9E93A4978404}" type="presParOf" srcId="{18B238AB-0924-4868-B1BB-D72D2D6FE237}" destId="{312C91DE-4C78-46B7-825A-E2B3B5C673EE}" srcOrd="1" destOrd="0" presId="urn:microsoft.com/office/officeart/2005/8/layout/hierarchy6"/>
    <dgm:cxn modelId="{0133E482-72CB-440D-811B-CC2A14128539}" type="presParOf" srcId="{312C91DE-4C78-46B7-825A-E2B3B5C673EE}" destId="{0BF612AD-9BA1-409E-B945-D5C91B80FD89}" srcOrd="0" destOrd="0" presId="urn:microsoft.com/office/officeart/2005/8/layout/hierarchy6"/>
    <dgm:cxn modelId="{68A588E9-00D4-4AFD-99EC-AE9B0369CF4F}" type="presParOf" srcId="{312C91DE-4C78-46B7-825A-E2B3B5C673EE}" destId="{F2B7A5E0-2777-4702-B483-C584E48AE3B6}" srcOrd="1" destOrd="0" presId="urn:microsoft.com/office/officeart/2005/8/layout/hierarchy6"/>
    <dgm:cxn modelId="{387B4D29-2DE5-4553-B7CD-7B8C6527D913}" type="presParOf" srcId="{F2B7A5E0-2777-4702-B483-C584E48AE3B6}" destId="{946FE0F8-F157-4719-A194-1C355151825A}" srcOrd="0" destOrd="0" presId="urn:microsoft.com/office/officeart/2005/8/layout/hierarchy6"/>
    <dgm:cxn modelId="{177661D9-3EE9-4436-A890-99F937B3725A}" type="presParOf" srcId="{F2B7A5E0-2777-4702-B483-C584E48AE3B6}" destId="{2CC58E78-1053-4A71-A89D-58B4BD37871F}" srcOrd="1" destOrd="0" presId="urn:microsoft.com/office/officeart/2005/8/layout/hierarchy6"/>
    <dgm:cxn modelId="{BB904A34-4572-4DE2-970E-CAAFBA623998}" type="presParOf" srcId="{2CC58E78-1053-4A71-A89D-58B4BD37871F}" destId="{C6EEDDD7-03AD-4C03-A0C8-EC2AED642DEC}" srcOrd="0" destOrd="0" presId="urn:microsoft.com/office/officeart/2005/8/layout/hierarchy6"/>
    <dgm:cxn modelId="{C140775B-D6E2-4141-9AA8-DAE4D979C801}" type="presParOf" srcId="{2CC58E78-1053-4A71-A89D-58B4BD37871F}" destId="{95B42AE8-8D48-4651-887F-56B6E2747790}" srcOrd="1" destOrd="0" presId="urn:microsoft.com/office/officeart/2005/8/layout/hierarchy6"/>
    <dgm:cxn modelId="{FCF61281-FA16-4837-83E3-620D8DF15DD5}" type="presParOf" srcId="{5611A8EC-3C9B-4443-9888-2FBF6B587962}" destId="{1CFB2EB1-8A60-4CE2-9BC8-EAC611C880C4}" srcOrd="2" destOrd="0" presId="urn:microsoft.com/office/officeart/2005/8/layout/hierarchy6"/>
    <dgm:cxn modelId="{D57C140D-1AAD-4860-ADC3-0C8BFB8A6BE6}" type="presParOf" srcId="{5611A8EC-3C9B-4443-9888-2FBF6B587962}" destId="{01E48824-CE21-42DF-BE3A-5E20A91AF048}" srcOrd="3" destOrd="0" presId="urn:microsoft.com/office/officeart/2005/8/layout/hierarchy6"/>
    <dgm:cxn modelId="{0F1EB67A-EEB5-40BE-B493-EBE0B8126080}" type="presParOf" srcId="{01E48824-CE21-42DF-BE3A-5E20A91AF048}" destId="{454C45AB-B4B2-4789-BFBB-80F2ADAD29DC}" srcOrd="0" destOrd="0" presId="urn:microsoft.com/office/officeart/2005/8/layout/hierarchy6"/>
    <dgm:cxn modelId="{3E74733C-34FF-413C-AD24-873BE98487AD}" type="presParOf" srcId="{01E48824-CE21-42DF-BE3A-5E20A91AF048}" destId="{8490FB3C-8D59-4446-A159-C61EE080CE8D}" srcOrd="1" destOrd="0" presId="urn:microsoft.com/office/officeart/2005/8/layout/hierarchy6"/>
    <dgm:cxn modelId="{D96EA551-1726-4131-AB35-CA4767E996C3}" type="presParOf" srcId="{8490FB3C-8D59-4446-A159-C61EE080CE8D}" destId="{E7A06150-A0A7-4875-82B8-BFFBDA13B9BE}" srcOrd="0" destOrd="0" presId="urn:microsoft.com/office/officeart/2005/8/layout/hierarchy6"/>
    <dgm:cxn modelId="{0FBF9493-AD1F-4A8B-9FC0-67926E05BB21}" type="presParOf" srcId="{8490FB3C-8D59-4446-A159-C61EE080CE8D}" destId="{18CD201B-B88F-47C9-A207-310051D20BA0}" srcOrd="1" destOrd="0" presId="urn:microsoft.com/office/officeart/2005/8/layout/hierarchy6"/>
    <dgm:cxn modelId="{ED10FD16-EE64-4077-A55A-2195F79A4886}" type="presParOf" srcId="{18CD201B-B88F-47C9-A207-310051D20BA0}" destId="{E64F1207-DBB5-406D-A39A-B97A6333E15C}" srcOrd="0" destOrd="0" presId="urn:microsoft.com/office/officeart/2005/8/layout/hierarchy6"/>
    <dgm:cxn modelId="{66DD86AB-3AF5-4A55-979F-E728D31CA04D}" type="presParOf" srcId="{18CD201B-B88F-47C9-A207-310051D20BA0}" destId="{79A205BB-B383-49A3-A2C8-3619CF7A1F99}" srcOrd="1" destOrd="0" presId="urn:microsoft.com/office/officeart/2005/8/layout/hierarchy6"/>
    <dgm:cxn modelId="{3611FD0C-0389-4432-8F1E-A7242F4DBCDF}" type="presParOf" srcId="{79A205BB-B383-49A3-A2C8-3619CF7A1F99}" destId="{5CFAA501-3975-4A30-963D-5F8E2D5347BB}" srcOrd="0" destOrd="0" presId="urn:microsoft.com/office/officeart/2005/8/layout/hierarchy6"/>
    <dgm:cxn modelId="{1248C590-C5B0-4367-A23B-945AB03038C8}" type="presParOf" srcId="{79A205BB-B383-49A3-A2C8-3619CF7A1F99}" destId="{AB58CE5A-E039-4D5B-8CE0-8F0C369E710B}" srcOrd="1" destOrd="0" presId="urn:microsoft.com/office/officeart/2005/8/layout/hierarchy6"/>
    <dgm:cxn modelId="{6AE2B2CD-D61B-4E7C-BB5D-AD1588A72F67}" type="presParOf" srcId="{AB58CE5A-E039-4D5B-8CE0-8F0C369E710B}" destId="{3D7885BD-CE6A-4C41-A29A-0BCDC1E9EB2C}" srcOrd="0" destOrd="0" presId="urn:microsoft.com/office/officeart/2005/8/layout/hierarchy6"/>
    <dgm:cxn modelId="{76E37429-EE52-4769-A2D3-1047C9B8759C}" type="presParOf" srcId="{AB58CE5A-E039-4D5B-8CE0-8F0C369E710B}" destId="{9714E20C-2071-474C-B3F3-EDCC313215F2}" srcOrd="1" destOrd="0" presId="urn:microsoft.com/office/officeart/2005/8/layout/hierarchy6"/>
    <dgm:cxn modelId="{ECC6E254-23CB-4D21-9511-BCC90D380D51}" type="presParOf" srcId="{5611A8EC-3C9B-4443-9888-2FBF6B587962}" destId="{7323854C-09FE-431B-AF45-DA542F114B25}" srcOrd="4" destOrd="0" presId="urn:microsoft.com/office/officeart/2005/8/layout/hierarchy6"/>
    <dgm:cxn modelId="{D0FD6BA6-416A-4810-963C-FA5D5A249F56}" type="presParOf" srcId="{5611A8EC-3C9B-4443-9888-2FBF6B587962}" destId="{746087E4-596A-4631-98BB-BB54DF43A3E2}" srcOrd="5" destOrd="0" presId="urn:microsoft.com/office/officeart/2005/8/layout/hierarchy6"/>
    <dgm:cxn modelId="{E9CC972A-C028-4DB3-BC47-705F88A138E1}" type="presParOf" srcId="{746087E4-596A-4631-98BB-BB54DF43A3E2}" destId="{10C45825-52C1-4A01-B786-9A982BA8BF19}" srcOrd="0" destOrd="0" presId="urn:microsoft.com/office/officeart/2005/8/layout/hierarchy6"/>
    <dgm:cxn modelId="{ADF08CA3-1C94-4F87-8E6D-EB48F9936F4C}" type="presParOf" srcId="{746087E4-596A-4631-98BB-BB54DF43A3E2}" destId="{760910E3-12B9-4B79-A03D-C3E682B908A7}" srcOrd="1" destOrd="0" presId="urn:microsoft.com/office/officeart/2005/8/layout/hierarchy6"/>
    <dgm:cxn modelId="{A5AED36C-363E-437F-81AF-3E209A63C2BC}" type="presParOf" srcId="{760910E3-12B9-4B79-A03D-C3E682B908A7}" destId="{7AC8594E-3976-40AA-AAB0-3E9BCC48CADA}" srcOrd="0" destOrd="0" presId="urn:microsoft.com/office/officeart/2005/8/layout/hierarchy6"/>
    <dgm:cxn modelId="{8577B8DE-8805-4F4F-8324-A22C7B77001D}" type="presParOf" srcId="{760910E3-12B9-4B79-A03D-C3E682B908A7}" destId="{2AA11A05-4E71-4227-9523-714FCAE09CAE}" srcOrd="1" destOrd="0" presId="urn:microsoft.com/office/officeart/2005/8/layout/hierarchy6"/>
    <dgm:cxn modelId="{430DB625-218E-4C70-91F4-3449ADBE4C2D}" type="presParOf" srcId="{2AA11A05-4E71-4227-9523-714FCAE09CAE}" destId="{DD85D387-6513-4446-8FE3-3BB37C7C1B2B}" srcOrd="0" destOrd="0" presId="urn:microsoft.com/office/officeart/2005/8/layout/hierarchy6"/>
    <dgm:cxn modelId="{BF52E4FF-78BA-4621-B54D-2B6265041240}" type="presParOf" srcId="{2AA11A05-4E71-4227-9523-714FCAE09CAE}" destId="{2E679E34-EB79-41B5-A84B-A74B2F365664}" srcOrd="1" destOrd="0" presId="urn:microsoft.com/office/officeart/2005/8/layout/hierarchy6"/>
    <dgm:cxn modelId="{7753688A-2F25-45A0-A10A-DBE002645135}" type="presParOf" srcId="{2E679E34-EB79-41B5-A84B-A74B2F365664}" destId="{E6609ED5-C855-432D-815C-498CBDA44B8E}" srcOrd="0" destOrd="0" presId="urn:microsoft.com/office/officeart/2005/8/layout/hierarchy6"/>
    <dgm:cxn modelId="{D3FE2031-3E8E-46BD-B07A-1A3220199E7F}" type="presParOf" srcId="{2E679E34-EB79-41B5-A84B-A74B2F365664}" destId="{0D765AF1-0CBA-4159-B6C3-D40621940B91}" srcOrd="1" destOrd="0" presId="urn:microsoft.com/office/officeart/2005/8/layout/hierarchy6"/>
    <dgm:cxn modelId="{205CA8E2-F503-428D-B3A0-027A2141108D}" type="presParOf" srcId="{0D765AF1-0CBA-4159-B6C3-D40621940B91}" destId="{B89299DA-D058-4C34-8755-5821D9B99FC1}" srcOrd="0" destOrd="0" presId="urn:microsoft.com/office/officeart/2005/8/layout/hierarchy6"/>
    <dgm:cxn modelId="{3980F1A5-7D1A-414A-967B-81B65585BFDF}" type="presParOf" srcId="{0D765AF1-0CBA-4159-B6C3-D40621940B91}" destId="{45378114-C61A-4865-89CD-411120A9FFE2}" srcOrd="1" destOrd="0" presId="urn:microsoft.com/office/officeart/2005/8/layout/hierarchy6"/>
    <dgm:cxn modelId="{0B6244CD-815D-472A-8E6B-E5FE1920E8FA}" type="presParOf" srcId="{5611A8EC-3C9B-4443-9888-2FBF6B587962}" destId="{A77F97CE-299A-4A8E-B53A-55AF803BE111}" srcOrd="6" destOrd="0" presId="urn:microsoft.com/office/officeart/2005/8/layout/hierarchy6"/>
    <dgm:cxn modelId="{CD19C525-FB3B-4D78-A7BD-430925322FD5}" type="presParOf" srcId="{5611A8EC-3C9B-4443-9888-2FBF6B587962}" destId="{3F97B708-CF98-4B86-BB2B-DA26CC3FC990}" srcOrd="7" destOrd="0" presId="urn:microsoft.com/office/officeart/2005/8/layout/hierarchy6"/>
    <dgm:cxn modelId="{7EBE8365-6620-43F1-917C-056E60A2ED35}" type="presParOf" srcId="{3F97B708-CF98-4B86-BB2B-DA26CC3FC990}" destId="{BF69CA1A-1BF0-4498-B0EC-449157772554}" srcOrd="0" destOrd="0" presId="urn:microsoft.com/office/officeart/2005/8/layout/hierarchy6"/>
    <dgm:cxn modelId="{CFB6D622-C7D2-4763-AA2B-534E82AE91E2}" type="presParOf" srcId="{3F97B708-CF98-4B86-BB2B-DA26CC3FC990}" destId="{415DD739-E996-44BC-8247-64501942B104}" srcOrd="1" destOrd="0" presId="urn:microsoft.com/office/officeart/2005/8/layout/hierarchy6"/>
    <dgm:cxn modelId="{78560585-915F-4605-835D-5C9F28D2143C}" type="presParOf" srcId="{415DD739-E996-44BC-8247-64501942B104}" destId="{255FBBB9-A647-433E-9C1E-35A3FA113817}" srcOrd="0" destOrd="0" presId="urn:microsoft.com/office/officeart/2005/8/layout/hierarchy6"/>
    <dgm:cxn modelId="{19F2C6A3-1CDE-4F5D-B4B4-80A7700A5496}" type="presParOf" srcId="{415DD739-E996-44BC-8247-64501942B104}" destId="{9BEB3ACF-4CAF-49AC-9B01-EB731E3480A1}" srcOrd="1" destOrd="0" presId="urn:microsoft.com/office/officeart/2005/8/layout/hierarchy6"/>
    <dgm:cxn modelId="{B97AC7C8-5C60-4C85-AD7C-A7DD287EAF30}" type="presParOf" srcId="{9BEB3ACF-4CAF-49AC-9B01-EB731E3480A1}" destId="{E1C7E5E4-9AF1-4463-B6FB-24DBEF731D2F}" srcOrd="0" destOrd="0" presId="urn:microsoft.com/office/officeart/2005/8/layout/hierarchy6"/>
    <dgm:cxn modelId="{A612DB41-138B-400D-B0FD-35B343DA8AA2}" type="presParOf" srcId="{9BEB3ACF-4CAF-49AC-9B01-EB731E3480A1}" destId="{288D7A90-AAC9-4FEA-9A0A-8FD86BD1FE7E}" srcOrd="1" destOrd="0" presId="urn:microsoft.com/office/officeart/2005/8/layout/hierarchy6"/>
    <dgm:cxn modelId="{B451D475-C385-4156-B1E9-9C6EE70AA60A}" type="presParOf" srcId="{288D7A90-AAC9-4FEA-9A0A-8FD86BD1FE7E}" destId="{CF9EDFF0-CEB9-48C6-AE12-EB9FBC7FA7CA}" srcOrd="0" destOrd="0" presId="urn:microsoft.com/office/officeart/2005/8/layout/hierarchy6"/>
    <dgm:cxn modelId="{33612C80-3652-4DF7-85A2-3AB6B7E87E2A}" type="presParOf" srcId="{288D7A90-AAC9-4FEA-9A0A-8FD86BD1FE7E}" destId="{CD2C74D6-814C-45CB-89BC-FEEB910DBB39}" srcOrd="1" destOrd="0" presId="urn:microsoft.com/office/officeart/2005/8/layout/hierarchy6"/>
    <dgm:cxn modelId="{33702F8A-B137-49CC-B8C7-B72D3F557653}" type="presParOf" srcId="{CD2C74D6-814C-45CB-89BC-FEEB910DBB39}" destId="{CFBE25C4-32F2-4AD3-BB9E-B64E2EEBCA4F}" srcOrd="0" destOrd="0" presId="urn:microsoft.com/office/officeart/2005/8/layout/hierarchy6"/>
    <dgm:cxn modelId="{68313DCB-8D0A-4D1D-A87F-0B1730CC7BA3}" type="presParOf" srcId="{CD2C74D6-814C-45CB-89BC-FEEB910DBB39}" destId="{038C0D85-3A9E-435C-8618-49C8B275AFA5}" srcOrd="1" destOrd="0" presId="urn:microsoft.com/office/officeart/2005/8/layout/hierarchy6"/>
    <dgm:cxn modelId="{DCDD1F69-EF4C-47FE-9D29-2A858266D653}" type="presParOf" srcId="{5611A8EC-3C9B-4443-9888-2FBF6B587962}" destId="{BB6C8778-6726-4CE7-90D4-A200170654AF}" srcOrd="8" destOrd="0" presId="urn:microsoft.com/office/officeart/2005/8/layout/hierarchy6"/>
    <dgm:cxn modelId="{C844CA23-A333-4762-A541-34B353164122}" type="presParOf" srcId="{5611A8EC-3C9B-4443-9888-2FBF6B587962}" destId="{861D1C26-07DB-4FDF-A32B-A44F521CE016}" srcOrd="9" destOrd="0" presId="urn:microsoft.com/office/officeart/2005/8/layout/hierarchy6"/>
    <dgm:cxn modelId="{5AA45A57-8F51-4510-9744-FA78DD29D9F6}" type="presParOf" srcId="{861D1C26-07DB-4FDF-A32B-A44F521CE016}" destId="{B7ADBAC1-D3E3-47EA-A44C-542340B9537E}" srcOrd="0" destOrd="0" presId="urn:microsoft.com/office/officeart/2005/8/layout/hierarchy6"/>
    <dgm:cxn modelId="{4D62D1D5-97CA-456D-A0C2-E7EDA518B177}" type="presParOf" srcId="{861D1C26-07DB-4FDF-A32B-A44F521CE016}" destId="{E8A7B987-7A42-4F53-96E0-387C514A81F2}" srcOrd="1" destOrd="0" presId="urn:microsoft.com/office/officeart/2005/8/layout/hierarchy6"/>
    <dgm:cxn modelId="{9966F635-0B6E-4FA0-9736-D9894262AD2C}" type="presParOf" srcId="{E8A7B987-7A42-4F53-96E0-387C514A81F2}" destId="{BA54A40F-08C4-4723-90F3-C02F1F72187F}" srcOrd="0" destOrd="0" presId="urn:microsoft.com/office/officeart/2005/8/layout/hierarchy6"/>
    <dgm:cxn modelId="{AA3B0F6C-78E0-498C-9B00-FE11069EE4D6}" type="presParOf" srcId="{E8A7B987-7A42-4F53-96E0-387C514A81F2}" destId="{C8737A52-2E6F-4887-9661-C6BF85EDD092}" srcOrd="1" destOrd="0" presId="urn:microsoft.com/office/officeart/2005/8/layout/hierarchy6"/>
    <dgm:cxn modelId="{22902FCF-1A47-4458-A3A0-20BF550B34E8}" type="presParOf" srcId="{C8737A52-2E6F-4887-9661-C6BF85EDD092}" destId="{FE3F8516-0C35-4CCF-A716-52FF1D84EC98}" srcOrd="0" destOrd="0" presId="urn:microsoft.com/office/officeart/2005/8/layout/hierarchy6"/>
    <dgm:cxn modelId="{31AB30FE-119E-4F42-BFF2-BE4CAB1E56EF}" type="presParOf" srcId="{C8737A52-2E6F-4887-9661-C6BF85EDD092}" destId="{20ABA0FF-1464-4A25-AFA3-86A0A1103A1B}" srcOrd="1" destOrd="0" presId="urn:microsoft.com/office/officeart/2005/8/layout/hierarchy6"/>
    <dgm:cxn modelId="{8CD75799-1E66-480E-A447-C489A9221D79}" type="presParOf" srcId="{20ABA0FF-1464-4A25-AFA3-86A0A1103A1B}" destId="{35A0D2A8-4545-443A-AFDB-AD373FB3BD04}" srcOrd="0" destOrd="0" presId="urn:microsoft.com/office/officeart/2005/8/layout/hierarchy6"/>
    <dgm:cxn modelId="{015696CA-2616-4C1D-B4D7-913A4B4CB72D}" type="presParOf" srcId="{20ABA0FF-1464-4A25-AFA3-86A0A1103A1B}" destId="{17AEAFB8-CDC1-4838-80CD-2DB59740BF5A}" srcOrd="1" destOrd="0" presId="urn:microsoft.com/office/officeart/2005/8/layout/hierarchy6"/>
    <dgm:cxn modelId="{F3BBFACE-D195-4782-9A21-ECF712617AB7}" type="presParOf" srcId="{17AEAFB8-CDC1-4838-80CD-2DB59740BF5A}" destId="{A2815AD9-8887-430A-8C69-914A9DBFC1A1}" srcOrd="0" destOrd="0" presId="urn:microsoft.com/office/officeart/2005/8/layout/hierarchy6"/>
    <dgm:cxn modelId="{65D989AF-7979-40F0-813F-FE1EB8A9C305}" type="presParOf" srcId="{17AEAFB8-CDC1-4838-80CD-2DB59740BF5A}" destId="{05DBA340-BB5F-4247-8302-2EF9F4DDF36E}" srcOrd="1" destOrd="0" presId="urn:microsoft.com/office/officeart/2005/8/layout/hierarchy6"/>
    <dgm:cxn modelId="{216907FF-5DDC-47BF-9B8F-7626D41190C6}" type="presParOf" srcId="{3FFEFB1E-8202-4D91-AFE7-F09C85323C73}" destId="{D49B0098-0E1A-4ED5-BAAB-47DDE76CF54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A4A350-7500-4532-8773-AA649BB99F8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N"/>
        </a:p>
      </dgm:t>
    </dgm:pt>
    <dgm:pt modelId="{C03EFE1F-A597-46D8-A709-88E3406EE825}">
      <dgm:prSet phldrT="[Text]" custT="1"/>
      <dgm:spPr>
        <a:solidFill>
          <a:schemeClr val="accent6">
            <a:lumMod val="60000"/>
            <a:lumOff val="40000"/>
          </a:schemeClr>
        </a:solidFill>
      </dgm:spPr>
      <dgm:t>
        <a:bodyPr/>
        <a:lstStyle/>
        <a:p>
          <a:r>
            <a:rPr lang="en-IN" sz="2000" b="1" dirty="0" smtClean="0">
              <a:solidFill>
                <a:schemeClr val="tx1"/>
              </a:solidFill>
            </a:rPr>
            <a:t>1. Current taxes vs. GST structure</a:t>
          </a:r>
        </a:p>
        <a:p>
          <a:r>
            <a:rPr lang="en-IN" sz="2000" b="1" dirty="0" smtClean="0">
              <a:solidFill>
                <a:schemeClr val="tx1"/>
              </a:solidFill>
            </a:rPr>
            <a:t>2. Sources of procurement to be evaluated</a:t>
          </a:r>
        </a:p>
        <a:p>
          <a:r>
            <a:rPr lang="en-IN" sz="2000" b="1" dirty="0" smtClean="0">
              <a:solidFill>
                <a:schemeClr val="tx1"/>
              </a:solidFill>
            </a:rPr>
            <a:t>3. Tax Structure to be captured in the present system</a:t>
          </a:r>
          <a:endParaRPr lang="en-IN" sz="2000" b="1" dirty="0">
            <a:solidFill>
              <a:schemeClr val="tx1"/>
            </a:solidFill>
          </a:endParaRPr>
        </a:p>
      </dgm:t>
    </dgm:pt>
    <dgm:pt modelId="{17BC7C6E-3681-4BA1-AB61-8F06E0F7241F}" type="parTrans" cxnId="{18652C15-478A-4615-B450-EEE35DA8DC01}">
      <dgm:prSet/>
      <dgm:spPr/>
      <dgm:t>
        <a:bodyPr/>
        <a:lstStyle/>
        <a:p>
          <a:endParaRPr lang="en-IN"/>
        </a:p>
      </dgm:t>
    </dgm:pt>
    <dgm:pt modelId="{AD8BD772-CD20-44DE-B583-3506F1E51BAC}" type="sibTrans" cxnId="{18652C15-478A-4615-B450-EEE35DA8DC01}">
      <dgm:prSet/>
      <dgm:spPr>
        <a:solidFill>
          <a:srgbClr val="002060">
            <a:alpha val="90000"/>
          </a:srgbClr>
        </a:solidFill>
      </dgm:spPr>
      <dgm:t>
        <a:bodyPr/>
        <a:lstStyle/>
        <a:p>
          <a:endParaRPr lang="en-IN"/>
        </a:p>
      </dgm:t>
    </dgm:pt>
    <dgm:pt modelId="{DF837A34-7D9F-4EB2-B3CF-80DAC1AA7FEC}">
      <dgm:prSet phldrT="[Text]" custT="1"/>
      <dgm:spPr>
        <a:solidFill>
          <a:schemeClr val="accent2">
            <a:lumMod val="60000"/>
            <a:lumOff val="40000"/>
          </a:schemeClr>
        </a:solidFill>
      </dgm:spPr>
      <dgm:t>
        <a:bodyPr/>
        <a:lstStyle/>
        <a:p>
          <a:r>
            <a:rPr lang="en-IN" sz="2000" b="1" dirty="0" smtClean="0">
              <a:solidFill>
                <a:schemeClr val="tx1"/>
              </a:solidFill>
            </a:rPr>
            <a:t>4. Understanding impact of GST </a:t>
          </a:r>
        </a:p>
        <a:p>
          <a:r>
            <a:rPr lang="en-IN" sz="2000" b="1" dirty="0" smtClean="0">
              <a:solidFill>
                <a:schemeClr val="tx1"/>
              </a:solidFill>
            </a:rPr>
            <a:t>5. Devising new Business Models</a:t>
          </a:r>
        </a:p>
        <a:p>
          <a:r>
            <a:rPr lang="en-IN" sz="2000" b="1" dirty="0" smtClean="0">
              <a:solidFill>
                <a:schemeClr val="tx1"/>
              </a:solidFill>
            </a:rPr>
            <a:t>6. Re-designing Supply Chain</a:t>
          </a:r>
          <a:endParaRPr lang="en-IN" sz="2000" b="1" dirty="0">
            <a:solidFill>
              <a:schemeClr val="tx1"/>
            </a:solidFill>
          </a:endParaRPr>
        </a:p>
      </dgm:t>
    </dgm:pt>
    <dgm:pt modelId="{929E1BCB-8219-4C23-82EB-5309DCDB2D1B}" type="parTrans" cxnId="{043D4205-A2D3-4DF0-8BB3-E572C6DFB6EF}">
      <dgm:prSet/>
      <dgm:spPr/>
      <dgm:t>
        <a:bodyPr/>
        <a:lstStyle/>
        <a:p>
          <a:endParaRPr lang="en-IN"/>
        </a:p>
      </dgm:t>
    </dgm:pt>
    <dgm:pt modelId="{7724C9F0-DF9E-4763-8111-220076BF2A39}" type="sibTrans" cxnId="{043D4205-A2D3-4DF0-8BB3-E572C6DFB6EF}">
      <dgm:prSet/>
      <dgm:spPr>
        <a:solidFill>
          <a:srgbClr val="002060">
            <a:alpha val="90000"/>
          </a:srgbClr>
        </a:solidFill>
      </dgm:spPr>
      <dgm:t>
        <a:bodyPr/>
        <a:lstStyle/>
        <a:p>
          <a:endParaRPr lang="en-IN"/>
        </a:p>
      </dgm:t>
    </dgm:pt>
    <dgm:pt modelId="{B77C54F9-C6E4-4908-9DB6-B6118AB54E68}">
      <dgm:prSet phldrT="[Text]" custT="1"/>
      <dgm:spPr>
        <a:solidFill>
          <a:schemeClr val="accent3">
            <a:lumMod val="60000"/>
            <a:lumOff val="40000"/>
          </a:schemeClr>
        </a:solidFill>
      </dgm:spPr>
      <dgm:t>
        <a:bodyPr/>
        <a:lstStyle/>
        <a:p>
          <a:r>
            <a:rPr lang="en-IN" sz="2000" b="1" dirty="0" smtClean="0">
              <a:solidFill>
                <a:schemeClr val="tx1"/>
              </a:solidFill>
            </a:rPr>
            <a:t>7. Implementation of GST model after final legislation</a:t>
          </a:r>
        </a:p>
        <a:p>
          <a:r>
            <a:rPr lang="en-IN" sz="2000" b="1" dirty="0" smtClean="0">
              <a:solidFill>
                <a:schemeClr val="tx1"/>
              </a:solidFill>
            </a:rPr>
            <a:t>8. Training for smooth implementation of GST</a:t>
          </a:r>
        </a:p>
        <a:p>
          <a:r>
            <a:rPr lang="en-IN" sz="2000" b="1" dirty="0" smtClean="0">
              <a:solidFill>
                <a:schemeClr val="tx1"/>
              </a:solidFill>
            </a:rPr>
            <a:t>9. Follow up and continuous supervision </a:t>
          </a:r>
          <a:endParaRPr lang="en-IN" sz="2000" b="1" dirty="0">
            <a:solidFill>
              <a:schemeClr val="tx1"/>
            </a:solidFill>
          </a:endParaRPr>
        </a:p>
      </dgm:t>
    </dgm:pt>
    <dgm:pt modelId="{F4381F2D-6F19-4C0C-8FD7-5BC5672A8AF4}" type="parTrans" cxnId="{F59E0786-E59C-405F-8152-E97E5690A167}">
      <dgm:prSet/>
      <dgm:spPr/>
      <dgm:t>
        <a:bodyPr/>
        <a:lstStyle/>
        <a:p>
          <a:endParaRPr lang="en-IN"/>
        </a:p>
      </dgm:t>
    </dgm:pt>
    <dgm:pt modelId="{957DA651-9F81-422E-9301-391D4A54C907}" type="sibTrans" cxnId="{F59E0786-E59C-405F-8152-E97E5690A167}">
      <dgm:prSet/>
      <dgm:spPr/>
      <dgm:t>
        <a:bodyPr/>
        <a:lstStyle/>
        <a:p>
          <a:endParaRPr lang="en-IN"/>
        </a:p>
      </dgm:t>
    </dgm:pt>
    <dgm:pt modelId="{87A0A469-412F-47DB-A91E-1C60800A4E5C}" type="pres">
      <dgm:prSet presAssocID="{ACA4A350-7500-4532-8773-AA649BB99F86}" presName="outerComposite" presStyleCnt="0">
        <dgm:presLayoutVars>
          <dgm:chMax val="5"/>
          <dgm:dir/>
          <dgm:resizeHandles val="exact"/>
        </dgm:presLayoutVars>
      </dgm:prSet>
      <dgm:spPr/>
      <dgm:t>
        <a:bodyPr/>
        <a:lstStyle/>
        <a:p>
          <a:endParaRPr lang="en-IN"/>
        </a:p>
      </dgm:t>
    </dgm:pt>
    <dgm:pt modelId="{68D443DD-051F-49D9-84A0-92E24706AA05}" type="pres">
      <dgm:prSet presAssocID="{ACA4A350-7500-4532-8773-AA649BB99F86}" presName="dummyMaxCanvas" presStyleCnt="0">
        <dgm:presLayoutVars/>
      </dgm:prSet>
      <dgm:spPr/>
    </dgm:pt>
    <dgm:pt modelId="{3AB28B19-E6C8-497B-9FA6-90977E5E84B3}" type="pres">
      <dgm:prSet presAssocID="{ACA4A350-7500-4532-8773-AA649BB99F86}" presName="ThreeNodes_1" presStyleLbl="node1" presStyleIdx="0" presStyleCnt="3" custScaleX="117647">
        <dgm:presLayoutVars>
          <dgm:bulletEnabled val="1"/>
        </dgm:presLayoutVars>
      </dgm:prSet>
      <dgm:spPr/>
      <dgm:t>
        <a:bodyPr/>
        <a:lstStyle/>
        <a:p>
          <a:endParaRPr lang="en-IN"/>
        </a:p>
      </dgm:t>
    </dgm:pt>
    <dgm:pt modelId="{FC96333A-1A2F-42DA-99C5-7376A8B2F038}" type="pres">
      <dgm:prSet presAssocID="{ACA4A350-7500-4532-8773-AA649BB99F86}" presName="ThreeNodes_2" presStyleLbl="node1" presStyleIdx="1" presStyleCnt="3" custScaleX="117647">
        <dgm:presLayoutVars>
          <dgm:bulletEnabled val="1"/>
        </dgm:presLayoutVars>
      </dgm:prSet>
      <dgm:spPr/>
      <dgm:t>
        <a:bodyPr/>
        <a:lstStyle/>
        <a:p>
          <a:endParaRPr lang="en-IN"/>
        </a:p>
      </dgm:t>
    </dgm:pt>
    <dgm:pt modelId="{66DF4E7F-C575-4EEF-907A-05B495EC8254}" type="pres">
      <dgm:prSet presAssocID="{ACA4A350-7500-4532-8773-AA649BB99F86}" presName="ThreeNodes_3" presStyleLbl="node1" presStyleIdx="2" presStyleCnt="3" custScaleX="117647">
        <dgm:presLayoutVars>
          <dgm:bulletEnabled val="1"/>
        </dgm:presLayoutVars>
      </dgm:prSet>
      <dgm:spPr/>
      <dgm:t>
        <a:bodyPr/>
        <a:lstStyle/>
        <a:p>
          <a:endParaRPr lang="en-IN"/>
        </a:p>
      </dgm:t>
    </dgm:pt>
    <dgm:pt modelId="{A62FC904-4372-4381-908D-CE7AD2DB5A88}" type="pres">
      <dgm:prSet presAssocID="{ACA4A350-7500-4532-8773-AA649BB99F86}" presName="ThreeConn_1-2" presStyleLbl="fgAccFollowNode1" presStyleIdx="0" presStyleCnt="2">
        <dgm:presLayoutVars>
          <dgm:bulletEnabled val="1"/>
        </dgm:presLayoutVars>
      </dgm:prSet>
      <dgm:spPr/>
      <dgm:t>
        <a:bodyPr/>
        <a:lstStyle/>
        <a:p>
          <a:endParaRPr lang="en-IN"/>
        </a:p>
      </dgm:t>
    </dgm:pt>
    <dgm:pt modelId="{8550281D-E624-4298-8D44-7CC2672BBE4D}" type="pres">
      <dgm:prSet presAssocID="{ACA4A350-7500-4532-8773-AA649BB99F86}" presName="ThreeConn_2-3" presStyleLbl="fgAccFollowNode1" presStyleIdx="1" presStyleCnt="2">
        <dgm:presLayoutVars>
          <dgm:bulletEnabled val="1"/>
        </dgm:presLayoutVars>
      </dgm:prSet>
      <dgm:spPr/>
      <dgm:t>
        <a:bodyPr/>
        <a:lstStyle/>
        <a:p>
          <a:endParaRPr lang="en-IN"/>
        </a:p>
      </dgm:t>
    </dgm:pt>
    <dgm:pt modelId="{4056A48F-5A09-46CB-8D77-F2B7ACD107AD}" type="pres">
      <dgm:prSet presAssocID="{ACA4A350-7500-4532-8773-AA649BB99F86}" presName="ThreeNodes_1_text" presStyleLbl="node1" presStyleIdx="2" presStyleCnt="3">
        <dgm:presLayoutVars>
          <dgm:bulletEnabled val="1"/>
        </dgm:presLayoutVars>
      </dgm:prSet>
      <dgm:spPr/>
      <dgm:t>
        <a:bodyPr/>
        <a:lstStyle/>
        <a:p>
          <a:endParaRPr lang="en-IN"/>
        </a:p>
      </dgm:t>
    </dgm:pt>
    <dgm:pt modelId="{6FA1BD1E-2A1E-4B29-A200-51604AEB8243}" type="pres">
      <dgm:prSet presAssocID="{ACA4A350-7500-4532-8773-AA649BB99F86}" presName="ThreeNodes_2_text" presStyleLbl="node1" presStyleIdx="2" presStyleCnt="3">
        <dgm:presLayoutVars>
          <dgm:bulletEnabled val="1"/>
        </dgm:presLayoutVars>
      </dgm:prSet>
      <dgm:spPr/>
      <dgm:t>
        <a:bodyPr/>
        <a:lstStyle/>
        <a:p>
          <a:endParaRPr lang="en-IN"/>
        </a:p>
      </dgm:t>
    </dgm:pt>
    <dgm:pt modelId="{B727AD8D-1BBA-40B2-A3AF-792E7B21E02A}" type="pres">
      <dgm:prSet presAssocID="{ACA4A350-7500-4532-8773-AA649BB99F86}" presName="ThreeNodes_3_text" presStyleLbl="node1" presStyleIdx="2" presStyleCnt="3">
        <dgm:presLayoutVars>
          <dgm:bulletEnabled val="1"/>
        </dgm:presLayoutVars>
      </dgm:prSet>
      <dgm:spPr/>
      <dgm:t>
        <a:bodyPr/>
        <a:lstStyle/>
        <a:p>
          <a:endParaRPr lang="en-IN"/>
        </a:p>
      </dgm:t>
    </dgm:pt>
  </dgm:ptLst>
  <dgm:cxnLst>
    <dgm:cxn modelId="{DA2BBEF3-B486-467E-BBF4-75A1E25D3580}" type="presOf" srcId="{ACA4A350-7500-4532-8773-AA649BB99F86}" destId="{87A0A469-412F-47DB-A91E-1C60800A4E5C}" srcOrd="0" destOrd="0" presId="urn:microsoft.com/office/officeart/2005/8/layout/vProcess5"/>
    <dgm:cxn modelId="{FA27EBF8-A334-4B53-86DF-B2A680EAD961}" type="presOf" srcId="{C03EFE1F-A597-46D8-A709-88E3406EE825}" destId="{3AB28B19-E6C8-497B-9FA6-90977E5E84B3}" srcOrd="0" destOrd="0" presId="urn:microsoft.com/office/officeart/2005/8/layout/vProcess5"/>
    <dgm:cxn modelId="{87CAF24B-7A2C-47DD-B64E-48749D93459F}" type="presOf" srcId="{7724C9F0-DF9E-4763-8111-220076BF2A39}" destId="{8550281D-E624-4298-8D44-7CC2672BBE4D}" srcOrd="0" destOrd="0" presId="urn:microsoft.com/office/officeart/2005/8/layout/vProcess5"/>
    <dgm:cxn modelId="{7F102211-F475-4C60-AC3E-71BF45CC9D45}" type="presOf" srcId="{DF837A34-7D9F-4EB2-B3CF-80DAC1AA7FEC}" destId="{FC96333A-1A2F-42DA-99C5-7376A8B2F038}" srcOrd="0" destOrd="0" presId="urn:microsoft.com/office/officeart/2005/8/layout/vProcess5"/>
    <dgm:cxn modelId="{043D4205-A2D3-4DF0-8BB3-E572C6DFB6EF}" srcId="{ACA4A350-7500-4532-8773-AA649BB99F86}" destId="{DF837A34-7D9F-4EB2-B3CF-80DAC1AA7FEC}" srcOrd="1" destOrd="0" parTransId="{929E1BCB-8219-4C23-82EB-5309DCDB2D1B}" sibTransId="{7724C9F0-DF9E-4763-8111-220076BF2A39}"/>
    <dgm:cxn modelId="{0506AEA0-FA90-42C0-9195-C2655152B959}" type="presOf" srcId="{B77C54F9-C6E4-4908-9DB6-B6118AB54E68}" destId="{B727AD8D-1BBA-40B2-A3AF-792E7B21E02A}" srcOrd="1" destOrd="0" presId="urn:microsoft.com/office/officeart/2005/8/layout/vProcess5"/>
    <dgm:cxn modelId="{3F677A08-C87F-47B5-9E48-BC4BAC338D41}" type="presOf" srcId="{B77C54F9-C6E4-4908-9DB6-B6118AB54E68}" destId="{66DF4E7F-C575-4EEF-907A-05B495EC8254}" srcOrd="0" destOrd="0" presId="urn:microsoft.com/office/officeart/2005/8/layout/vProcess5"/>
    <dgm:cxn modelId="{73778B4B-6C33-4EB0-AE48-90B792CB0E94}" type="presOf" srcId="{AD8BD772-CD20-44DE-B583-3506F1E51BAC}" destId="{A62FC904-4372-4381-908D-CE7AD2DB5A88}" srcOrd="0" destOrd="0" presId="urn:microsoft.com/office/officeart/2005/8/layout/vProcess5"/>
    <dgm:cxn modelId="{CCB686EA-3C09-4231-A6B0-AFC76E52ECBF}" type="presOf" srcId="{C03EFE1F-A597-46D8-A709-88E3406EE825}" destId="{4056A48F-5A09-46CB-8D77-F2B7ACD107AD}" srcOrd="1" destOrd="0" presId="urn:microsoft.com/office/officeart/2005/8/layout/vProcess5"/>
    <dgm:cxn modelId="{F59E0786-E59C-405F-8152-E97E5690A167}" srcId="{ACA4A350-7500-4532-8773-AA649BB99F86}" destId="{B77C54F9-C6E4-4908-9DB6-B6118AB54E68}" srcOrd="2" destOrd="0" parTransId="{F4381F2D-6F19-4C0C-8FD7-5BC5672A8AF4}" sibTransId="{957DA651-9F81-422E-9301-391D4A54C907}"/>
    <dgm:cxn modelId="{18652C15-478A-4615-B450-EEE35DA8DC01}" srcId="{ACA4A350-7500-4532-8773-AA649BB99F86}" destId="{C03EFE1F-A597-46D8-A709-88E3406EE825}" srcOrd="0" destOrd="0" parTransId="{17BC7C6E-3681-4BA1-AB61-8F06E0F7241F}" sibTransId="{AD8BD772-CD20-44DE-B583-3506F1E51BAC}"/>
    <dgm:cxn modelId="{ABDA6787-1355-442A-96C7-3062361BB0BC}" type="presOf" srcId="{DF837A34-7D9F-4EB2-B3CF-80DAC1AA7FEC}" destId="{6FA1BD1E-2A1E-4B29-A200-51604AEB8243}" srcOrd="1" destOrd="0" presId="urn:microsoft.com/office/officeart/2005/8/layout/vProcess5"/>
    <dgm:cxn modelId="{CD6088F2-6A9E-46E0-9F12-310F781A18AC}" type="presParOf" srcId="{87A0A469-412F-47DB-A91E-1C60800A4E5C}" destId="{68D443DD-051F-49D9-84A0-92E24706AA05}" srcOrd="0" destOrd="0" presId="urn:microsoft.com/office/officeart/2005/8/layout/vProcess5"/>
    <dgm:cxn modelId="{45C89BFA-A653-4DEA-A456-DC1503BD569F}" type="presParOf" srcId="{87A0A469-412F-47DB-A91E-1C60800A4E5C}" destId="{3AB28B19-E6C8-497B-9FA6-90977E5E84B3}" srcOrd="1" destOrd="0" presId="urn:microsoft.com/office/officeart/2005/8/layout/vProcess5"/>
    <dgm:cxn modelId="{B3106BBA-91B6-41BF-89F5-6F9FB1E34BCF}" type="presParOf" srcId="{87A0A469-412F-47DB-A91E-1C60800A4E5C}" destId="{FC96333A-1A2F-42DA-99C5-7376A8B2F038}" srcOrd="2" destOrd="0" presId="urn:microsoft.com/office/officeart/2005/8/layout/vProcess5"/>
    <dgm:cxn modelId="{2939B674-F539-4F3C-B488-16E6F79A6B30}" type="presParOf" srcId="{87A0A469-412F-47DB-A91E-1C60800A4E5C}" destId="{66DF4E7F-C575-4EEF-907A-05B495EC8254}" srcOrd="3" destOrd="0" presId="urn:microsoft.com/office/officeart/2005/8/layout/vProcess5"/>
    <dgm:cxn modelId="{79AE6797-1045-425B-B8EC-129B362B4988}" type="presParOf" srcId="{87A0A469-412F-47DB-A91E-1C60800A4E5C}" destId="{A62FC904-4372-4381-908D-CE7AD2DB5A88}" srcOrd="4" destOrd="0" presId="urn:microsoft.com/office/officeart/2005/8/layout/vProcess5"/>
    <dgm:cxn modelId="{0A0D83DA-1905-49CC-9A53-2390CCDA0F95}" type="presParOf" srcId="{87A0A469-412F-47DB-A91E-1C60800A4E5C}" destId="{8550281D-E624-4298-8D44-7CC2672BBE4D}" srcOrd="5" destOrd="0" presId="urn:microsoft.com/office/officeart/2005/8/layout/vProcess5"/>
    <dgm:cxn modelId="{3E424EF5-CF22-4BC9-B9A1-300E88BD84AA}" type="presParOf" srcId="{87A0A469-412F-47DB-A91E-1C60800A4E5C}" destId="{4056A48F-5A09-46CB-8D77-F2B7ACD107AD}" srcOrd="6" destOrd="0" presId="urn:microsoft.com/office/officeart/2005/8/layout/vProcess5"/>
    <dgm:cxn modelId="{06A810BA-2C61-47D3-9932-CE5CE1AF4672}" type="presParOf" srcId="{87A0A469-412F-47DB-A91E-1C60800A4E5C}" destId="{6FA1BD1E-2A1E-4B29-A200-51604AEB8243}" srcOrd="7" destOrd="0" presId="urn:microsoft.com/office/officeart/2005/8/layout/vProcess5"/>
    <dgm:cxn modelId="{2BBC005D-E52E-478C-A17E-CB6A477C39F8}" type="presParOf" srcId="{87A0A469-412F-47DB-A91E-1C60800A4E5C}" destId="{B727AD8D-1BBA-40B2-A3AF-792E7B21E02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F03E0-E523-4B4F-A17C-9DCAFD8E3AF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6B5F7B5-A77B-4346-9D62-2606F52CC094}">
      <dgm:prSet phldrT="[Text]"/>
      <dgm:spPr/>
      <dgm:t>
        <a:bodyPr/>
        <a:lstStyle/>
        <a:p>
          <a:r>
            <a:rPr lang="en-US" dirty="0" smtClean="0"/>
            <a:t>Intra State Taxable Supply</a:t>
          </a:r>
          <a:endParaRPr lang="en-US" dirty="0"/>
        </a:p>
      </dgm:t>
    </dgm:pt>
    <dgm:pt modelId="{DA36C50E-6AA4-48B2-B93D-6AE9C2893323}" type="parTrans" cxnId="{6CCE9E8B-DEF6-41E2-851A-9E146CD49800}">
      <dgm:prSet/>
      <dgm:spPr/>
      <dgm:t>
        <a:bodyPr/>
        <a:lstStyle/>
        <a:p>
          <a:endParaRPr lang="en-US"/>
        </a:p>
      </dgm:t>
    </dgm:pt>
    <dgm:pt modelId="{DAB795E3-6497-43DC-92CC-B404597AAE7A}" type="sibTrans" cxnId="{6CCE9E8B-DEF6-41E2-851A-9E146CD49800}">
      <dgm:prSet/>
      <dgm:spPr/>
      <dgm:t>
        <a:bodyPr/>
        <a:lstStyle/>
        <a:p>
          <a:endParaRPr lang="en-US"/>
        </a:p>
      </dgm:t>
    </dgm:pt>
    <dgm:pt modelId="{6CB325DF-061D-43D5-A2A4-E7B279062B32}">
      <dgm:prSet phldrT="[Text]"/>
      <dgm:spPr/>
      <dgm:t>
        <a:bodyPr/>
        <a:lstStyle/>
        <a:p>
          <a:r>
            <a:rPr lang="en-US" dirty="0" smtClean="0"/>
            <a:t>Excise and Service Tax will be known as CGST</a:t>
          </a:r>
          <a:endParaRPr lang="en-US" dirty="0"/>
        </a:p>
      </dgm:t>
    </dgm:pt>
    <dgm:pt modelId="{DC330C21-693C-4812-A63E-EF156FA60266}" type="parTrans" cxnId="{D570BE55-D4FD-4AB2-A112-7A45836D36C7}">
      <dgm:prSet/>
      <dgm:spPr/>
      <dgm:t>
        <a:bodyPr/>
        <a:lstStyle/>
        <a:p>
          <a:endParaRPr lang="en-US"/>
        </a:p>
      </dgm:t>
    </dgm:pt>
    <dgm:pt modelId="{B31CFE8C-AB63-47A9-97C1-210BA0325F50}" type="sibTrans" cxnId="{D570BE55-D4FD-4AB2-A112-7A45836D36C7}">
      <dgm:prSet/>
      <dgm:spPr/>
      <dgm:t>
        <a:bodyPr/>
        <a:lstStyle/>
        <a:p>
          <a:endParaRPr lang="en-US"/>
        </a:p>
      </dgm:t>
    </dgm:pt>
    <dgm:pt modelId="{5D004B72-3720-4181-B4AC-086653212C74}">
      <dgm:prSet phldrT="[Text]"/>
      <dgm:spPr/>
      <dgm:t>
        <a:bodyPr/>
        <a:lstStyle/>
        <a:p>
          <a:r>
            <a:rPr lang="en-US" dirty="0" smtClean="0"/>
            <a:t>Local VAT &amp; Other taxes will be known as SGST</a:t>
          </a:r>
          <a:endParaRPr lang="en-US" dirty="0"/>
        </a:p>
      </dgm:t>
    </dgm:pt>
    <dgm:pt modelId="{0E92EFE0-3A78-409A-9525-8E903FAAB8D7}" type="parTrans" cxnId="{EF96B444-32E0-4C93-9E15-08965D1955FD}">
      <dgm:prSet/>
      <dgm:spPr/>
      <dgm:t>
        <a:bodyPr/>
        <a:lstStyle/>
        <a:p>
          <a:endParaRPr lang="en-US"/>
        </a:p>
      </dgm:t>
    </dgm:pt>
    <dgm:pt modelId="{B0ADF39F-6AA1-4BC7-AC96-CDC8CFF4E5F5}" type="sibTrans" cxnId="{EF96B444-32E0-4C93-9E15-08965D1955FD}">
      <dgm:prSet/>
      <dgm:spPr/>
      <dgm:t>
        <a:bodyPr/>
        <a:lstStyle/>
        <a:p>
          <a:endParaRPr lang="en-US"/>
        </a:p>
      </dgm:t>
    </dgm:pt>
    <dgm:pt modelId="{7875878A-2D13-4F97-9230-2A25C8E4BEBB}">
      <dgm:prSet phldrT="[Text]"/>
      <dgm:spPr/>
      <dgm:t>
        <a:bodyPr/>
        <a:lstStyle/>
        <a:p>
          <a:r>
            <a:rPr lang="en-US" dirty="0" smtClean="0"/>
            <a:t>Inter State Taxable Supply</a:t>
          </a:r>
          <a:endParaRPr lang="en-US" dirty="0"/>
        </a:p>
      </dgm:t>
    </dgm:pt>
    <dgm:pt modelId="{A6FC6760-E2B6-408B-8969-4C69C0D2E72F}" type="parTrans" cxnId="{68017290-264B-4866-939F-CED0D8AB6F7A}">
      <dgm:prSet/>
      <dgm:spPr/>
      <dgm:t>
        <a:bodyPr/>
        <a:lstStyle/>
        <a:p>
          <a:endParaRPr lang="en-US"/>
        </a:p>
      </dgm:t>
    </dgm:pt>
    <dgm:pt modelId="{4AE9642C-09DD-405C-A61A-EBFA3E4C843A}" type="sibTrans" cxnId="{68017290-264B-4866-939F-CED0D8AB6F7A}">
      <dgm:prSet/>
      <dgm:spPr/>
      <dgm:t>
        <a:bodyPr/>
        <a:lstStyle/>
        <a:p>
          <a:endParaRPr lang="en-US"/>
        </a:p>
      </dgm:t>
    </dgm:pt>
    <dgm:pt modelId="{98C0767D-A3BC-49F1-9BFE-EAE29BB96D85}">
      <dgm:prSet phldrT="[Text]"/>
      <dgm:spPr/>
      <dgm:t>
        <a:bodyPr/>
        <a:lstStyle/>
        <a:p>
          <a:r>
            <a:rPr lang="en-US" dirty="0" smtClean="0"/>
            <a:t>CST will be replaced by Integrated GST (IGST) </a:t>
          </a:r>
          <a:endParaRPr lang="en-US" dirty="0"/>
        </a:p>
      </dgm:t>
    </dgm:pt>
    <dgm:pt modelId="{E5106339-75C6-4268-8808-B069255CC1A8}" type="parTrans" cxnId="{CB7FA2A6-4907-49DB-BF7D-2DFCD90F27B9}">
      <dgm:prSet/>
      <dgm:spPr/>
      <dgm:t>
        <a:bodyPr/>
        <a:lstStyle/>
        <a:p>
          <a:endParaRPr lang="en-US"/>
        </a:p>
      </dgm:t>
    </dgm:pt>
    <dgm:pt modelId="{AEEF1410-A53A-491E-8F51-7F0402AAE4C2}" type="sibTrans" cxnId="{CB7FA2A6-4907-49DB-BF7D-2DFCD90F27B9}">
      <dgm:prSet/>
      <dgm:spPr/>
      <dgm:t>
        <a:bodyPr/>
        <a:lstStyle/>
        <a:p>
          <a:endParaRPr lang="en-US"/>
        </a:p>
      </dgm:t>
    </dgm:pt>
    <dgm:pt modelId="{826E0259-F578-4D4A-8B1F-ECCFB645B301}">
      <dgm:prSet phldrT="[Text]"/>
      <dgm:spPr/>
      <dgm:t>
        <a:bodyPr/>
        <a:lstStyle/>
        <a:p>
          <a:r>
            <a:rPr lang="en-US" dirty="0" smtClean="0"/>
            <a:t>Import From Outside India</a:t>
          </a:r>
          <a:endParaRPr lang="en-US" dirty="0"/>
        </a:p>
      </dgm:t>
    </dgm:pt>
    <dgm:pt modelId="{27488091-9172-4E9D-A722-AD57F2F797B2}" type="parTrans" cxnId="{BFF99F10-AB8B-4674-846C-5D2F1A8057E4}">
      <dgm:prSet/>
      <dgm:spPr/>
      <dgm:t>
        <a:bodyPr/>
        <a:lstStyle/>
        <a:p>
          <a:endParaRPr lang="en-US"/>
        </a:p>
      </dgm:t>
    </dgm:pt>
    <dgm:pt modelId="{61BDF5F9-D653-4E9D-88C8-5E01E216AE8E}" type="sibTrans" cxnId="{BFF99F10-AB8B-4674-846C-5D2F1A8057E4}">
      <dgm:prSet/>
      <dgm:spPr/>
      <dgm:t>
        <a:bodyPr/>
        <a:lstStyle/>
        <a:p>
          <a:endParaRPr lang="en-US"/>
        </a:p>
      </dgm:t>
    </dgm:pt>
    <dgm:pt modelId="{AB2BD829-D580-4E3B-A171-17328EAC67E2}">
      <dgm:prSet phldrT="[Text]"/>
      <dgm:spPr/>
      <dgm:t>
        <a:bodyPr/>
        <a:lstStyle/>
        <a:p>
          <a:r>
            <a:rPr lang="en-US" dirty="0" smtClean="0"/>
            <a:t>Custom Duty</a:t>
          </a:r>
          <a:endParaRPr lang="en-US" dirty="0"/>
        </a:p>
      </dgm:t>
    </dgm:pt>
    <dgm:pt modelId="{ED19CA0A-7265-42F9-9B61-F960BC23B716}" type="parTrans" cxnId="{CFD1136A-A595-4350-8761-AFBDB815FC88}">
      <dgm:prSet/>
      <dgm:spPr/>
      <dgm:t>
        <a:bodyPr/>
        <a:lstStyle/>
        <a:p>
          <a:endParaRPr lang="en-US"/>
        </a:p>
      </dgm:t>
    </dgm:pt>
    <dgm:pt modelId="{CB1061E2-2DC8-4904-8FC4-787D28504EF0}" type="sibTrans" cxnId="{CFD1136A-A595-4350-8761-AFBDB815FC88}">
      <dgm:prSet/>
      <dgm:spPr/>
      <dgm:t>
        <a:bodyPr/>
        <a:lstStyle/>
        <a:p>
          <a:endParaRPr lang="en-US"/>
        </a:p>
      </dgm:t>
    </dgm:pt>
    <dgm:pt modelId="{33847E42-B058-4333-8DAC-FC7471A1ADBD}">
      <dgm:prSet phldrT="[Text]"/>
      <dgm:spPr/>
      <dgm:t>
        <a:bodyPr/>
        <a:lstStyle/>
        <a:p>
          <a:r>
            <a:rPr lang="en-US" dirty="0" smtClean="0"/>
            <a:t>Approx. Sum Total of CGST and SGST</a:t>
          </a:r>
          <a:endParaRPr lang="en-US" dirty="0"/>
        </a:p>
      </dgm:t>
    </dgm:pt>
    <dgm:pt modelId="{07C6BE22-3270-42F2-AEC3-A6A03DD1F326}" type="sibTrans" cxnId="{F8A30673-93DE-4F47-AE0B-CEEC42EC1956}">
      <dgm:prSet/>
      <dgm:spPr/>
      <dgm:t>
        <a:bodyPr/>
        <a:lstStyle/>
        <a:p>
          <a:endParaRPr lang="en-US"/>
        </a:p>
      </dgm:t>
    </dgm:pt>
    <dgm:pt modelId="{3FE45937-FC68-401A-B21F-83FDA3055838}" type="parTrans" cxnId="{F8A30673-93DE-4F47-AE0B-CEEC42EC1956}">
      <dgm:prSet/>
      <dgm:spPr/>
      <dgm:t>
        <a:bodyPr/>
        <a:lstStyle/>
        <a:p>
          <a:endParaRPr lang="en-US"/>
        </a:p>
      </dgm:t>
    </dgm:pt>
    <dgm:pt modelId="{7A4AC2B8-01D6-46AC-840F-4A36FA0066A2}">
      <dgm:prSet phldrT="[Text]"/>
      <dgm:spPr/>
      <dgm:t>
        <a:bodyPr/>
        <a:lstStyle/>
        <a:p>
          <a:r>
            <a:rPr lang="en-US" dirty="0" smtClean="0"/>
            <a:t>In Place of CVD and SAD, IGST will be charged</a:t>
          </a:r>
          <a:endParaRPr lang="en-US" dirty="0"/>
        </a:p>
      </dgm:t>
    </dgm:pt>
    <dgm:pt modelId="{F5B29E8A-E32B-4E31-9A05-4A4A68F3B446}" type="sibTrans" cxnId="{FDBBBB5B-B798-4B87-8EFA-A1F6082CF690}">
      <dgm:prSet/>
      <dgm:spPr/>
      <dgm:t>
        <a:bodyPr/>
        <a:lstStyle/>
        <a:p>
          <a:endParaRPr lang="en-US"/>
        </a:p>
      </dgm:t>
    </dgm:pt>
    <dgm:pt modelId="{C1460819-EC3C-4AC1-8A83-A5BF1F3A699A}" type="parTrans" cxnId="{FDBBBB5B-B798-4B87-8EFA-A1F6082CF690}">
      <dgm:prSet/>
      <dgm:spPr/>
      <dgm:t>
        <a:bodyPr/>
        <a:lstStyle/>
        <a:p>
          <a:endParaRPr lang="en-US"/>
        </a:p>
      </dgm:t>
    </dgm:pt>
    <dgm:pt modelId="{31FD140E-5720-4283-A636-85D6DAA53610}" type="pres">
      <dgm:prSet presAssocID="{861F03E0-E523-4B4F-A17C-9DCAFD8E3AFE}" presName="Name0" presStyleCnt="0">
        <dgm:presLayoutVars>
          <dgm:chPref val="3"/>
          <dgm:dir/>
          <dgm:animLvl val="lvl"/>
          <dgm:resizeHandles/>
        </dgm:presLayoutVars>
      </dgm:prSet>
      <dgm:spPr/>
      <dgm:t>
        <a:bodyPr/>
        <a:lstStyle/>
        <a:p>
          <a:endParaRPr lang="en-US"/>
        </a:p>
      </dgm:t>
    </dgm:pt>
    <dgm:pt modelId="{16F62E85-2A1E-48E7-B8F3-ED033F8E4406}" type="pres">
      <dgm:prSet presAssocID="{E6B5F7B5-A77B-4346-9D62-2606F52CC094}" presName="horFlow" presStyleCnt="0"/>
      <dgm:spPr/>
    </dgm:pt>
    <dgm:pt modelId="{8A2E3685-11B3-45A5-AAE4-44E112F0A236}" type="pres">
      <dgm:prSet presAssocID="{E6B5F7B5-A77B-4346-9D62-2606F52CC094}" presName="bigChev" presStyleLbl="node1" presStyleIdx="0" presStyleCnt="3"/>
      <dgm:spPr/>
      <dgm:t>
        <a:bodyPr/>
        <a:lstStyle/>
        <a:p>
          <a:endParaRPr lang="en-US"/>
        </a:p>
      </dgm:t>
    </dgm:pt>
    <dgm:pt modelId="{025362E7-FDF7-489B-B7CB-42472CADD0BA}" type="pres">
      <dgm:prSet presAssocID="{DC330C21-693C-4812-A63E-EF156FA60266}" presName="parTrans" presStyleCnt="0"/>
      <dgm:spPr/>
    </dgm:pt>
    <dgm:pt modelId="{6654D99E-A475-4EEE-9830-23C42EF331CE}" type="pres">
      <dgm:prSet presAssocID="{6CB325DF-061D-43D5-A2A4-E7B279062B32}" presName="node" presStyleLbl="alignAccFollowNode1" presStyleIdx="0" presStyleCnt="6">
        <dgm:presLayoutVars>
          <dgm:bulletEnabled val="1"/>
        </dgm:presLayoutVars>
      </dgm:prSet>
      <dgm:spPr/>
      <dgm:t>
        <a:bodyPr/>
        <a:lstStyle/>
        <a:p>
          <a:endParaRPr lang="en-US"/>
        </a:p>
      </dgm:t>
    </dgm:pt>
    <dgm:pt modelId="{1C0FAF8F-C4AA-4D62-B2D9-AF3C8D5863C6}" type="pres">
      <dgm:prSet presAssocID="{B31CFE8C-AB63-47A9-97C1-210BA0325F50}" presName="sibTrans" presStyleCnt="0"/>
      <dgm:spPr/>
    </dgm:pt>
    <dgm:pt modelId="{946F88E9-5D10-469F-9195-62722B092E20}" type="pres">
      <dgm:prSet presAssocID="{5D004B72-3720-4181-B4AC-086653212C74}" presName="node" presStyleLbl="alignAccFollowNode1" presStyleIdx="1" presStyleCnt="6">
        <dgm:presLayoutVars>
          <dgm:bulletEnabled val="1"/>
        </dgm:presLayoutVars>
      </dgm:prSet>
      <dgm:spPr/>
      <dgm:t>
        <a:bodyPr/>
        <a:lstStyle/>
        <a:p>
          <a:endParaRPr lang="en-US"/>
        </a:p>
      </dgm:t>
    </dgm:pt>
    <dgm:pt modelId="{AE69D823-1DC4-4729-8002-A072C55DEA0C}" type="pres">
      <dgm:prSet presAssocID="{E6B5F7B5-A77B-4346-9D62-2606F52CC094}" presName="vSp" presStyleCnt="0"/>
      <dgm:spPr/>
    </dgm:pt>
    <dgm:pt modelId="{A318C4A0-292E-4219-9202-493F3E7CB2F7}" type="pres">
      <dgm:prSet presAssocID="{7875878A-2D13-4F97-9230-2A25C8E4BEBB}" presName="horFlow" presStyleCnt="0"/>
      <dgm:spPr/>
    </dgm:pt>
    <dgm:pt modelId="{086B8E4A-390C-4A73-8F6D-C3AC45896554}" type="pres">
      <dgm:prSet presAssocID="{7875878A-2D13-4F97-9230-2A25C8E4BEBB}" presName="bigChev" presStyleLbl="node1" presStyleIdx="1" presStyleCnt="3"/>
      <dgm:spPr/>
      <dgm:t>
        <a:bodyPr/>
        <a:lstStyle/>
        <a:p>
          <a:endParaRPr lang="en-US"/>
        </a:p>
      </dgm:t>
    </dgm:pt>
    <dgm:pt modelId="{10F90FC3-EE63-4F3D-A5FA-9B1ACFC11495}" type="pres">
      <dgm:prSet presAssocID="{E5106339-75C6-4268-8808-B069255CC1A8}" presName="parTrans" presStyleCnt="0"/>
      <dgm:spPr/>
    </dgm:pt>
    <dgm:pt modelId="{C2FA6EB0-3786-412D-9187-FDA9C3F077FE}" type="pres">
      <dgm:prSet presAssocID="{98C0767D-A3BC-49F1-9BFE-EAE29BB96D85}" presName="node" presStyleLbl="alignAccFollowNode1" presStyleIdx="2" presStyleCnt="6">
        <dgm:presLayoutVars>
          <dgm:bulletEnabled val="1"/>
        </dgm:presLayoutVars>
      </dgm:prSet>
      <dgm:spPr/>
      <dgm:t>
        <a:bodyPr/>
        <a:lstStyle/>
        <a:p>
          <a:endParaRPr lang="en-US"/>
        </a:p>
      </dgm:t>
    </dgm:pt>
    <dgm:pt modelId="{BBEBDF92-E554-4676-8C10-7B0BD05E718E}" type="pres">
      <dgm:prSet presAssocID="{AEEF1410-A53A-491E-8F51-7F0402AAE4C2}" presName="sibTrans" presStyleCnt="0"/>
      <dgm:spPr/>
    </dgm:pt>
    <dgm:pt modelId="{8EA5D8ED-090F-41F8-BB93-B6A54C366433}" type="pres">
      <dgm:prSet presAssocID="{33847E42-B058-4333-8DAC-FC7471A1ADBD}" presName="node" presStyleLbl="alignAccFollowNode1" presStyleIdx="3" presStyleCnt="6">
        <dgm:presLayoutVars>
          <dgm:bulletEnabled val="1"/>
        </dgm:presLayoutVars>
      </dgm:prSet>
      <dgm:spPr/>
      <dgm:t>
        <a:bodyPr/>
        <a:lstStyle/>
        <a:p>
          <a:endParaRPr lang="en-US"/>
        </a:p>
      </dgm:t>
    </dgm:pt>
    <dgm:pt modelId="{1390BACD-6F91-4B6E-8EC2-4EE4AB491803}" type="pres">
      <dgm:prSet presAssocID="{7875878A-2D13-4F97-9230-2A25C8E4BEBB}" presName="vSp" presStyleCnt="0"/>
      <dgm:spPr/>
    </dgm:pt>
    <dgm:pt modelId="{FEFB157D-5AEB-4527-9EAE-1AE41ABB1533}" type="pres">
      <dgm:prSet presAssocID="{826E0259-F578-4D4A-8B1F-ECCFB645B301}" presName="horFlow" presStyleCnt="0"/>
      <dgm:spPr/>
    </dgm:pt>
    <dgm:pt modelId="{25901190-8604-45DC-A1A9-64E6BA12BFA3}" type="pres">
      <dgm:prSet presAssocID="{826E0259-F578-4D4A-8B1F-ECCFB645B301}" presName="bigChev" presStyleLbl="node1" presStyleIdx="2" presStyleCnt="3"/>
      <dgm:spPr/>
      <dgm:t>
        <a:bodyPr/>
        <a:lstStyle/>
        <a:p>
          <a:endParaRPr lang="en-US"/>
        </a:p>
      </dgm:t>
    </dgm:pt>
    <dgm:pt modelId="{BE09B573-5CA6-4508-AF0A-9877412A504D}" type="pres">
      <dgm:prSet presAssocID="{ED19CA0A-7265-42F9-9B61-F960BC23B716}" presName="parTrans" presStyleCnt="0"/>
      <dgm:spPr/>
    </dgm:pt>
    <dgm:pt modelId="{DA0FA6DB-43F5-4317-8422-5612C7D5CD72}" type="pres">
      <dgm:prSet presAssocID="{AB2BD829-D580-4E3B-A171-17328EAC67E2}" presName="node" presStyleLbl="alignAccFollowNode1" presStyleIdx="4" presStyleCnt="6">
        <dgm:presLayoutVars>
          <dgm:bulletEnabled val="1"/>
        </dgm:presLayoutVars>
      </dgm:prSet>
      <dgm:spPr/>
      <dgm:t>
        <a:bodyPr/>
        <a:lstStyle/>
        <a:p>
          <a:endParaRPr lang="en-US"/>
        </a:p>
      </dgm:t>
    </dgm:pt>
    <dgm:pt modelId="{E08A6FF6-3B76-412E-93C2-090588AD7759}" type="pres">
      <dgm:prSet presAssocID="{CB1061E2-2DC8-4904-8FC4-787D28504EF0}" presName="sibTrans" presStyleCnt="0"/>
      <dgm:spPr/>
    </dgm:pt>
    <dgm:pt modelId="{70A0B0F8-AD84-471B-BB74-23A593D51861}" type="pres">
      <dgm:prSet presAssocID="{7A4AC2B8-01D6-46AC-840F-4A36FA0066A2}" presName="node" presStyleLbl="alignAccFollowNode1" presStyleIdx="5" presStyleCnt="6">
        <dgm:presLayoutVars>
          <dgm:bulletEnabled val="1"/>
        </dgm:presLayoutVars>
      </dgm:prSet>
      <dgm:spPr/>
      <dgm:t>
        <a:bodyPr/>
        <a:lstStyle/>
        <a:p>
          <a:endParaRPr lang="en-US"/>
        </a:p>
      </dgm:t>
    </dgm:pt>
  </dgm:ptLst>
  <dgm:cxnLst>
    <dgm:cxn modelId="{CCFF4449-82A9-4193-B287-D4829770F73E}" type="presOf" srcId="{98C0767D-A3BC-49F1-9BFE-EAE29BB96D85}" destId="{C2FA6EB0-3786-412D-9187-FDA9C3F077FE}" srcOrd="0" destOrd="0" presId="urn:microsoft.com/office/officeart/2005/8/layout/lProcess3"/>
    <dgm:cxn modelId="{CB7FA2A6-4907-49DB-BF7D-2DFCD90F27B9}" srcId="{7875878A-2D13-4F97-9230-2A25C8E4BEBB}" destId="{98C0767D-A3BC-49F1-9BFE-EAE29BB96D85}" srcOrd="0" destOrd="0" parTransId="{E5106339-75C6-4268-8808-B069255CC1A8}" sibTransId="{AEEF1410-A53A-491E-8F51-7F0402AAE4C2}"/>
    <dgm:cxn modelId="{F8A30673-93DE-4F47-AE0B-CEEC42EC1956}" srcId="{7875878A-2D13-4F97-9230-2A25C8E4BEBB}" destId="{33847E42-B058-4333-8DAC-FC7471A1ADBD}" srcOrd="1" destOrd="0" parTransId="{3FE45937-FC68-401A-B21F-83FDA3055838}" sibTransId="{07C6BE22-3270-42F2-AEC3-A6A03DD1F326}"/>
    <dgm:cxn modelId="{CFD1136A-A595-4350-8761-AFBDB815FC88}" srcId="{826E0259-F578-4D4A-8B1F-ECCFB645B301}" destId="{AB2BD829-D580-4E3B-A171-17328EAC67E2}" srcOrd="0" destOrd="0" parTransId="{ED19CA0A-7265-42F9-9B61-F960BC23B716}" sibTransId="{CB1061E2-2DC8-4904-8FC4-787D28504EF0}"/>
    <dgm:cxn modelId="{B4141431-5A5E-4E49-8749-05BB0F79D492}" type="presOf" srcId="{7A4AC2B8-01D6-46AC-840F-4A36FA0066A2}" destId="{70A0B0F8-AD84-471B-BB74-23A593D51861}" srcOrd="0" destOrd="0" presId="urn:microsoft.com/office/officeart/2005/8/layout/lProcess3"/>
    <dgm:cxn modelId="{73DE20FA-E10A-465A-A539-82ECCB11F936}" type="presOf" srcId="{826E0259-F578-4D4A-8B1F-ECCFB645B301}" destId="{25901190-8604-45DC-A1A9-64E6BA12BFA3}" srcOrd="0" destOrd="0" presId="urn:microsoft.com/office/officeart/2005/8/layout/lProcess3"/>
    <dgm:cxn modelId="{BFF99F10-AB8B-4674-846C-5D2F1A8057E4}" srcId="{861F03E0-E523-4B4F-A17C-9DCAFD8E3AFE}" destId="{826E0259-F578-4D4A-8B1F-ECCFB645B301}" srcOrd="2" destOrd="0" parTransId="{27488091-9172-4E9D-A722-AD57F2F797B2}" sibTransId="{61BDF5F9-D653-4E9D-88C8-5E01E216AE8E}"/>
    <dgm:cxn modelId="{97AFB049-7C95-4744-9147-07D9DBCE0C7D}" type="presOf" srcId="{5D004B72-3720-4181-B4AC-086653212C74}" destId="{946F88E9-5D10-469F-9195-62722B092E20}" srcOrd="0" destOrd="0" presId="urn:microsoft.com/office/officeart/2005/8/layout/lProcess3"/>
    <dgm:cxn modelId="{EF96B444-32E0-4C93-9E15-08965D1955FD}" srcId="{E6B5F7B5-A77B-4346-9D62-2606F52CC094}" destId="{5D004B72-3720-4181-B4AC-086653212C74}" srcOrd="1" destOrd="0" parTransId="{0E92EFE0-3A78-409A-9525-8E903FAAB8D7}" sibTransId="{B0ADF39F-6AA1-4BC7-AC96-CDC8CFF4E5F5}"/>
    <dgm:cxn modelId="{FDBBBB5B-B798-4B87-8EFA-A1F6082CF690}" srcId="{826E0259-F578-4D4A-8B1F-ECCFB645B301}" destId="{7A4AC2B8-01D6-46AC-840F-4A36FA0066A2}" srcOrd="1" destOrd="0" parTransId="{C1460819-EC3C-4AC1-8A83-A5BF1F3A699A}" sibTransId="{F5B29E8A-E32B-4E31-9A05-4A4A68F3B446}"/>
    <dgm:cxn modelId="{223498E4-4AC5-4A46-8C3C-AD4D8571C828}" type="presOf" srcId="{7875878A-2D13-4F97-9230-2A25C8E4BEBB}" destId="{086B8E4A-390C-4A73-8F6D-C3AC45896554}" srcOrd="0" destOrd="0" presId="urn:microsoft.com/office/officeart/2005/8/layout/lProcess3"/>
    <dgm:cxn modelId="{68017290-264B-4866-939F-CED0D8AB6F7A}" srcId="{861F03E0-E523-4B4F-A17C-9DCAFD8E3AFE}" destId="{7875878A-2D13-4F97-9230-2A25C8E4BEBB}" srcOrd="1" destOrd="0" parTransId="{A6FC6760-E2B6-408B-8969-4C69C0D2E72F}" sibTransId="{4AE9642C-09DD-405C-A61A-EBFA3E4C843A}"/>
    <dgm:cxn modelId="{C9D7FF5A-0251-4DD9-99AF-E36E9D4E66E0}" type="presOf" srcId="{E6B5F7B5-A77B-4346-9D62-2606F52CC094}" destId="{8A2E3685-11B3-45A5-AAE4-44E112F0A236}" srcOrd="0" destOrd="0" presId="urn:microsoft.com/office/officeart/2005/8/layout/lProcess3"/>
    <dgm:cxn modelId="{4E86F2DE-D8BB-43FD-88BC-483E1854E4A4}" type="presOf" srcId="{AB2BD829-D580-4E3B-A171-17328EAC67E2}" destId="{DA0FA6DB-43F5-4317-8422-5612C7D5CD72}" srcOrd="0" destOrd="0" presId="urn:microsoft.com/office/officeart/2005/8/layout/lProcess3"/>
    <dgm:cxn modelId="{D1CE28ED-96DE-4EA5-B34D-D07129FFD688}" type="presOf" srcId="{33847E42-B058-4333-8DAC-FC7471A1ADBD}" destId="{8EA5D8ED-090F-41F8-BB93-B6A54C366433}" srcOrd="0" destOrd="0" presId="urn:microsoft.com/office/officeart/2005/8/layout/lProcess3"/>
    <dgm:cxn modelId="{4AF6AACB-7BDF-408A-9578-E0BAFD326288}" type="presOf" srcId="{861F03E0-E523-4B4F-A17C-9DCAFD8E3AFE}" destId="{31FD140E-5720-4283-A636-85D6DAA53610}" srcOrd="0" destOrd="0" presId="urn:microsoft.com/office/officeart/2005/8/layout/lProcess3"/>
    <dgm:cxn modelId="{D570BE55-D4FD-4AB2-A112-7A45836D36C7}" srcId="{E6B5F7B5-A77B-4346-9D62-2606F52CC094}" destId="{6CB325DF-061D-43D5-A2A4-E7B279062B32}" srcOrd="0" destOrd="0" parTransId="{DC330C21-693C-4812-A63E-EF156FA60266}" sibTransId="{B31CFE8C-AB63-47A9-97C1-210BA0325F50}"/>
    <dgm:cxn modelId="{6CCE9E8B-DEF6-41E2-851A-9E146CD49800}" srcId="{861F03E0-E523-4B4F-A17C-9DCAFD8E3AFE}" destId="{E6B5F7B5-A77B-4346-9D62-2606F52CC094}" srcOrd="0" destOrd="0" parTransId="{DA36C50E-6AA4-48B2-B93D-6AE9C2893323}" sibTransId="{DAB795E3-6497-43DC-92CC-B404597AAE7A}"/>
    <dgm:cxn modelId="{D8480549-8FAA-4192-B34B-4CDFCAD4F801}" type="presOf" srcId="{6CB325DF-061D-43D5-A2A4-E7B279062B32}" destId="{6654D99E-A475-4EEE-9830-23C42EF331CE}" srcOrd="0" destOrd="0" presId="urn:microsoft.com/office/officeart/2005/8/layout/lProcess3"/>
    <dgm:cxn modelId="{35AD02D5-E705-40F9-BBA8-52EA5261C191}" type="presParOf" srcId="{31FD140E-5720-4283-A636-85D6DAA53610}" destId="{16F62E85-2A1E-48E7-B8F3-ED033F8E4406}" srcOrd="0" destOrd="0" presId="urn:microsoft.com/office/officeart/2005/8/layout/lProcess3"/>
    <dgm:cxn modelId="{C65E2F5B-FAE6-4FD9-B18E-22A7D8A23525}" type="presParOf" srcId="{16F62E85-2A1E-48E7-B8F3-ED033F8E4406}" destId="{8A2E3685-11B3-45A5-AAE4-44E112F0A236}" srcOrd="0" destOrd="0" presId="urn:microsoft.com/office/officeart/2005/8/layout/lProcess3"/>
    <dgm:cxn modelId="{2612BB71-F564-46B4-8950-1C4DD5A33CAF}" type="presParOf" srcId="{16F62E85-2A1E-48E7-B8F3-ED033F8E4406}" destId="{025362E7-FDF7-489B-B7CB-42472CADD0BA}" srcOrd="1" destOrd="0" presId="urn:microsoft.com/office/officeart/2005/8/layout/lProcess3"/>
    <dgm:cxn modelId="{A9FED4BB-C6CF-4581-805A-F68BD49BD418}" type="presParOf" srcId="{16F62E85-2A1E-48E7-B8F3-ED033F8E4406}" destId="{6654D99E-A475-4EEE-9830-23C42EF331CE}" srcOrd="2" destOrd="0" presId="urn:microsoft.com/office/officeart/2005/8/layout/lProcess3"/>
    <dgm:cxn modelId="{69D43E51-FAE2-4FB4-A68D-445C1976C1AE}" type="presParOf" srcId="{16F62E85-2A1E-48E7-B8F3-ED033F8E4406}" destId="{1C0FAF8F-C4AA-4D62-B2D9-AF3C8D5863C6}" srcOrd="3" destOrd="0" presId="urn:microsoft.com/office/officeart/2005/8/layout/lProcess3"/>
    <dgm:cxn modelId="{9F5F74CD-1F28-4F3E-9ADC-80C083977782}" type="presParOf" srcId="{16F62E85-2A1E-48E7-B8F3-ED033F8E4406}" destId="{946F88E9-5D10-469F-9195-62722B092E20}" srcOrd="4" destOrd="0" presId="urn:microsoft.com/office/officeart/2005/8/layout/lProcess3"/>
    <dgm:cxn modelId="{ABEBE56F-5F65-46CF-925A-86CE60B5362D}" type="presParOf" srcId="{31FD140E-5720-4283-A636-85D6DAA53610}" destId="{AE69D823-1DC4-4729-8002-A072C55DEA0C}" srcOrd="1" destOrd="0" presId="urn:microsoft.com/office/officeart/2005/8/layout/lProcess3"/>
    <dgm:cxn modelId="{8881F627-6C2D-47D7-8539-A2E8BFC856B1}" type="presParOf" srcId="{31FD140E-5720-4283-A636-85D6DAA53610}" destId="{A318C4A0-292E-4219-9202-493F3E7CB2F7}" srcOrd="2" destOrd="0" presId="urn:microsoft.com/office/officeart/2005/8/layout/lProcess3"/>
    <dgm:cxn modelId="{20ED97F5-0918-441D-97AD-C82CD157DA2C}" type="presParOf" srcId="{A318C4A0-292E-4219-9202-493F3E7CB2F7}" destId="{086B8E4A-390C-4A73-8F6D-C3AC45896554}" srcOrd="0" destOrd="0" presId="urn:microsoft.com/office/officeart/2005/8/layout/lProcess3"/>
    <dgm:cxn modelId="{3A57A29E-F1AC-4EA3-A3F6-C748A9679491}" type="presParOf" srcId="{A318C4A0-292E-4219-9202-493F3E7CB2F7}" destId="{10F90FC3-EE63-4F3D-A5FA-9B1ACFC11495}" srcOrd="1" destOrd="0" presId="urn:microsoft.com/office/officeart/2005/8/layout/lProcess3"/>
    <dgm:cxn modelId="{C2F131D1-26FB-47BF-A87F-A71F9090CD65}" type="presParOf" srcId="{A318C4A0-292E-4219-9202-493F3E7CB2F7}" destId="{C2FA6EB0-3786-412D-9187-FDA9C3F077FE}" srcOrd="2" destOrd="0" presId="urn:microsoft.com/office/officeart/2005/8/layout/lProcess3"/>
    <dgm:cxn modelId="{B829C4DC-C118-4413-9B7D-8B42900F3F9A}" type="presParOf" srcId="{A318C4A0-292E-4219-9202-493F3E7CB2F7}" destId="{BBEBDF92-E554-4676-8C10-7B0BD05E718E}" srcOrd="3" destOrd="0" presId="urn:microsoft.com/office/officeart/2005/8/layout/lProcess3"/>
    <dgm:cxn modelId="{E17D1692-A052-4C9E-99FB-380C5B05D798}" type="presParOf" srcId="{A318C4A0-292E-4219-9202-493F3E7CB2F7}" destId="{8EA5D8ED-090F-41F8-BB93-B6A54C366433}" srcOrd="4" destOrd="0" presId="urn:microsoft.com/office/officeart/2005/8/layout/lProcess3"/>
    <dgm:cxn modelId="{34C608FF-53D9-4890-80DC-D2B02E3FD02B}" type="presParOf" srcId="{31FD140E-5720-4283-A636-85D6DAA53610}" destId="{1390BACD-6F91-4B6E-8EC2-4EE4AB491803}" srcOrd="3" destOrd="0" presId="urn:microsoft.com/office/officeart/2005/8/layout/lProcess3"/>
    <dgm:cxn modelId="{736E56CE-58D0-4383-94F4-D352A1BABFEF}" type="presParOf" srcId="{31FD140E-5720-4283-A636-85D6DAA53610}" destId="{FEFB157D-5AEB-4527-9EAE-1AE41ABB1533}" srcOrd="4" destOrd="0" presId="urn:microsoft.com/office/officeart/2005/8/layout/lProcess3"/>
    <dgm:cxn modelId="{AE4D8C79-2937-4C5A-BB88-5EEB76DB5BC1}" type="presParOf" srcId="{FEFB157D-5AEB-4527-9EAE-1AE41ABB1533}" destId="{25901190-8604-45DC-A1A9-64E6BA12BFA3}" srcOrd="0" destOrd="0" presId="urn:microsoft.com/office/officeart/2005/8/layout/lProcess3"/>
    <dgm:cxn modelId="{C3043DAC-82F2-4D2F-AC4E-302BD8999C3A}" type="presParOf" srcId="{FEFB157D-5AEB-4527-9EAE-1AE41ABB1533}" destId="{BE09B573-5CA6-4508-AF0A-9877412A504D}" srcOrd="1" destOrd="0" presId="urn:microsoft.com/office/officeart/2005/8/layout/lProcess3"/>
    <dgm:cxn modelId="{5AA9EFD7-5227-4189-8F48-4A9BF654CA6E}" type="presParOf" srcId="{FEFB157D-5AEB-4527-9EAE-1AE41ABB1533}" destId="{DA0FA6DB-43F5-4317-8422-5612C7D5CD72}" srcOrd="2" destOrd="0" presId="urn:microsoft.com/office/officeart/2005/8/layout/lProcess3"/>
    <dgm:cxn modelId="{447354CF-7CFD-48F7-80D3-8B71FF4E5915}" type="presParOf" srcId="{FEFB157D-5AEB-4527-9EAE-1AE41ABB1533}" destId="{E08A6FF6-3B76-412E-93C2-090588AD7759}" srcOrd="3" destOrd="0" presId="urn:microsoft.com/office/officeart/2005/8/layout/lProcess3"/>
    <dgm:cxn modelId="{5FA129EB-6BB6-404B-AF80-A2CC38B79E5C}" type="presParOf" srcId="{FEFB157D-5AEB-4527-9EAE-1AE41ABB1533}" destId="{70A0B0F8-AD84-471B-BB74-23A593D51861}"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04560A-0818-40E5-97F5-E521B18B5FAB}"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E687D00E-6BF1-444E-93D8-E00560BCA329}">
      <dgm:prSet phldrT="[Text]" custT="1"/>
      <dgm:spPr/>
      <dgm:t>
        <a:bodyPr/>
        <a:lstStyle/>
        <a:p>
          <a:pPr algn="ctr"/>
          <a:r>
            <a:rPr lang="en-US" sz="2000" b="1" dirty="0" smtClean="0"/>
            <a:t>Existing Practice</a:t>
          </a:r>
          <a:endParaRPr lang="en-US" sz="2000" b="1" dirty="0"/>
        </a:p>
      </dgm:t>
    </dgm:pt>
    <dgm:pt modelId="{3B627FC1-40C3-4B17-9DD2-339B093AB130}" type="parTrans" cxnId="{106D0FF9-4D36-40A5-AEA9-E805F7654C65}">
      <dgm:prSet/>
      <dgm:spPr/>
      <dgm:t>
        <a:bodyPr/>
        <a:lstStyle/>
        <a:p>
          <a:endParaRPr lang="en-US"/>
        </a:p>
      </dgm:t>
    </dgm:pt>
    <dgm:pt modelId="{3A4C0FD6-C4D2-47A6-9D8B-C87B7A54B69F}" type="sibTrans" cxnId="{106D0FF9-4D36-40A5-AEA9-E805F7654C65}">
      <dgm:prSet/>
      <dgm:spPr/>
      <dgm:t>
        <a:bodyPr/>
        <a:lstStyle/>
        <a:p>
          <a:endParaRPr lang="en-US"/>
        </a:p>
      </dgm:t>
    </dgm:pt>
    <dgm:pt modelId="{0187E6C7-94F0-44CC-9ECA-385D786EADDC}">
      <dgm:prSet phldrT="[Text]" custT="1"/>
      <dgm:spPr/>
      <dgm:t>
        <a:bodyPr/>
        <a:lstStyle/>
        <a:p>
          <a:r>
            <a:rPr lang="en-US" sz="1400" dirty="0" smtClean="0"/>
            <a:t>Excise Duty-Manufacturing,</a:t>
          </a:r>
          <a:endParaRPr lang="en-US" sz="1400" dirty="0"/>
        </a:p>
      </dgm:t>
    </dgm:pt>
    <dgm:pt modelId="{A30DD581-19C9-45D0-8676-0E2D2AB2162D}" type="parTrans" cxnId="{E5140552-F5D1-4519-A1D9-3FA3EA664016}">
      <dgm:prSet/>
      <dgm:spPr/>
      <dgm:t>
        <a:bodyPr/>
        <a:lstStyle/>
        <a:p>
          <a:endParaRPr lang="en-US"/>
        </a:p>
      </dgm:t>
    </dgm:pt>
    <dgm:pt modelId="{C1D49997-B9B4-48B6-A82A-476519E3DA24}" type="sibTrans" cxnId="{E5140552-F5D1-4519-A1D9-3FA3EA664016}">
      <dgm:prSet/>
      <dgm:spPr/>
      <dgm:t>
        <a:bodyPr/>
        <a:lstStyle/>
        <a:p>
          <a:endParaRPr lang="en-US"/>
        </a:p>
      </dgm:t>
    </dgm:pt>
    <dgm:pt modelId="{E93233BF-5D36-4DE5-AE2C-626B0CB89D39}">
      <dgm:prSet phldrT="[Text]" custT="1"/>
      <dgm:spPr/>
      <dgm:t>
        <a:bodyPr/>
        <a:lstStyle/>
        <a:p>
          <a:r>
            <a:rPr lang="en-US" sz="1400" dirty="0" smtClean="0"/>
            <a:t>Sales Tax/VAT- Sale of Goods</a:t>
          </a:r>
          <a:endParaRPr lang="en-US" sz="1400" dirty="0"/>
        </a:p>
      </dgm:t>
    </dgm:pt>
    <dgm:pt modelId="{ABB17F05-EF5D-4442-9161-4ADD27A753F4}" type="parTrans" cxnId="{36C8DEA5-E24C-47B6-8D7A-1D7571FE93E9}">
      <dgm:prSet/>
      <dgm:spPr/>
      <dgm:t>
        <a:bodyPr/>
        <a:lstStyle/>
        <a:p>
          <a:endParaRPr lang="en-US"/>
        </a:p>
      </dgm:t>
    </dgm:pt>
    <dgm:pt modelId="{9C1826E6-B390-4372-8FE4-CCAA3DEB3CC9}" type="sibTrans" cxnId="{36C8DEA5-E24C-47B6-8D7A-1D7571FE93E9}">
      <dgm:prSet/>
      <dgm:spPr/>
      <dgm:t>
        <a:bodyPr/>
        <a:lstStyle/>
        <a:p>
          <a:endParaRPr lang="en-US"/>
        </a:p>
      </dgm:t>
    </dgm:pt>
    <dgm:pt modelId="{D89978FE-D496-4FCF-A094-BEDD84981310}">
      <dgm:prSet phldrT="[Text]" custT="1"/>
      <dgm:spPr/>
      <dgm:t>
        <a:bodyPr/>
        <a:lstStyle/>
        <a:p>
          <a:pPr algn="ctr"/>
          <a:r>
            <a:rPr lang="en-US" sz="1800" b="1" dirty="0" smtClean="0"/>
            <a:t>GST</a:t>
          </a:r>
          <a:endParaRPr lang="en-US" sz="1800" b="1" dirty="0"/>
        </a:p>
      </dgm:t>
    </dgm:pt>
    <dgm:pt modelId="{5334C446-5AFE-4888-B1F2-202AE3F7C932}" type="parTrans" cxnId="{02598DD1-F6B7-407D-8396-999D712161B1}">
      <dgm:prSet/>
      <dgm:spPr/>
      <dgm:t>
        <a:bodyPr/>
        <a:lstStyle/>
        <a:p>
          <a:endParaRPr lang="en-US"/>
        </a:p>
      </dgm:t>
    </dgm:pt>
    <dgm:pt modelId="{13BC2B45-0086-4AA7-B2CF-8B3B3BEE6926}" type="sibTrans" cxnId="{02598DD1-F6B7-407D-8396-999D712161B1}">
      <dgm:prSet/>
      <dgm:spPr/>
      <dgm:t>
        <a:bodyPr/>
        <a:lstStyle/>
        <a:p>
          <a:endParaRPr lang="en-US"/>
        </a:p>
      </dgm:t>
    </dgm:pt>
    <dgm:pt modelId="{084C8CC3-4B10-4556-B4B3-42C0B4BF48F5}">
      <dgm:prSet phldrT="[Text]" custT="1"/>
      <dgm:spPr/>
      <dgm:t>
        <a:bodyPr/>
        <a:lstStyle/>
        <a:p>
          <a:r>
            <a:rPr lang="en-US" sz="1400" dirty="0" smtClean="0"/>
            <a:t>Taxable event is “Supply “ of Goods </a:t>
          </a:r>
          <a:r>
            <a:rPr lang="en-US" sz="1400" smtClean="0"/>
            <a:t>&amp; service</a:t>
          </a:r>
          <a:endParaRPr lang="en-US" sz="1400" dirty="0" smtClean="0"/>
        </a:p>
        <a:p>
          <a:endParaRPr lang="en-US" sz="1400" dirty="0"/>
        </a:p>
      </dgm:t>
    </dgm:pt>
    <dgm:pt modelId="{C0C859D5-2DAD-43D3-AEA1-426FB2E69AF5}" type="parTrans" cxnId="{791AA70E-D177-4B65-B707-7266B27EB110}">
      <dgm:prSet/>
      <dgm:spPr/>
      <dgm:t>
        <a:bodyPr/>
        <a:lstStyle/>
        <a:p>
          <a:endParaRPr lang="en-US"/>
        </a:p>
      </dgm:t>
    </dgm:pt>
    <dgm:pt modelId="{69E5A970-0CDA-4A61-87C2-CFF5B707ACD7}" type="sibTrans" cxnId="{791AA70E-D177-4B65-B707-7266B27EB110}">
      <dgm:prSet/>
      <dgm:spPr/>
      <dgm:t>
        <a:bodyPr/>
        <a:lstStyle/>
        <a:p>
          <a:endParaRPr lang="en-US"/>
        </a:p>
      </dgm:t>
    </dgm:pt>
    <dgm:pt modelId="{C49154B6-7FAC-4430-AFE0-76BA0ADB92CC}">
      <dgm:prSet custT="1"/>
      <dgm:spPr/>
      <dgm:t>
        <a:bodyPr/>
        <a:lstStyle/>
        <a:p>
          <a:r>
            <a:rPr lang="en-US" sz="1400" dirty="0" smtClean="0"/>
            <a:t>Service Tax- Realization of Service</a:t>
          </a:r>
          <a:endParaRPr lang="en-US" sz="1400" dirty="0"/>
        </a:p>
      </dgm:t>
    </dgm:pt>
    <dgm:pt modelId="{2DB7E474-07F8-4E66-8356-EEE4F3367A6A}" type="parTrans" cxnId="{097EE7C6-D090-4CBA-ADE6-4384C6B995F8}">
      <dgm:prSet/>
      <dgm:spPr/>
      <dgm:t>
        <a:bodyPr/>
        <a:lstStyle/>
        <a:p>
          <a:endParaRPr lang="en-US"/>
        </a:p>
      </dgm:t>
    </dgm:pt>
    <dgm:pt modelId="{94A570A7-4FDB-411E-A8B1-687F53A9B31F}" type="sibTrans" cxnId="{097EE7C6-D090-4CBA-ADE6-4384C6B995F8}">
      <dgm:prSet/>
      <dgm:spPr/>
      <dgm:t>
        <a:bodyPr/>
        <a:lstStyle/>
        <a:p>
          <a:endParaRPr lang="en-US"/>
        </a:p>
      </dgm:t>
    </dgm:pt>
    <dgm:pt modelId="{7C7F6541-2918-4FBE-943D-62D79C309928}">
      <dgm:prSet phldrT="[Text]" custT="1"/>
      <dgm:spPr/>
      <dgm:t>
        <a:bodyPr/>
        <a:lstStyle/>
        <a:p>
          <a:r>
            <a:rPr lang="en-US" sz="1400" dirty="0" smtClean="0"/>
            <a:t>The location of the supplier and the recipient within the country is immaterial for the purpose of CGST.</a:t>
          </a:r>
        </a:p>
        <a:p>
          <a:endParaRPr lang="en-US" sz="1400" dirty="0"/>
        </a:p>
      </dgm:t>
    </dgm:pt>
    <dgm:pt modelId="{90162E98-509C-46CF-BD09-FF6174270686}" type="parTrans" cxnId="{C95AA481-CDC7-46B5-915E-53C10C9D4CAD}">
      <dgm:prSet/>
      <dgm:spPr/>
      <dgm:t>
        <a:bodyPr/>
        <a:lstStyle/>
        <a:p>
          <a:endParaRPr lang="en-US"/>
        </a:p>
      </dgm:t>
    </dgm:pt>
    <dgm:pt modelId="{F93AA2C9-EA79-4C0A-8AD1-108F4D98F9B3}" type="sibTrans" cxnId="{C95AA481-CDC7-46B5-915E-53C10C9D4CAD}">
      <dgm:prSet/>
      <dgm:spPr/>
      <dgm:t>
        <a:bodyPr/>
        <a:lstStyle/>
        <a:p>
          <a:endParaRPr lang="en-US"/>
        </a:p>
      </dgm:t>
    </dgm:pt>
    <dgm:pt modelId="{10988D2A-526E-447C-81EF-F398BD9CBB04}">
      <dgm:prSet phldrT="[Text]" custT="1"/>
      <dgm:spPr/>
      <dgm:t>
        <a:bodyPr/>
        <a:lstStyle/>
        <a:p>
          <a:r>
            <a:rPr lang="en-US" sz="1400" dirty="0" smtClean="0"/>
            <a:t>SGST would be chargeable only when the supplier and the recipient are both located within the </a:t>
          </a:r>
          <a:r>
            <a:rPr lang="en-US" sz="1400" smtClean="0"/>
            <a:t>State.</a:t>
          </a:r>
          <a:r>
            <a:rPr lang="en-US" sz="1400" dirty="0" smtClean="0"/>
            <a:t> </a:t>
          </a:r>
          <a:endParaRPr lang="en-US" sz="1400" dirty="0"/>
        </a:p>
      </dgm:t>
    </dgm:pt>
    <dgm:pt modelId="{96022B6B-1AFF-46EF-B8A6-60C483EE9FA5}" type="parTrans" cxnId="{B07648EF-507C-466F-ACAE-CD9ABE8C6A61}">
      <dgm:prSet/>
      <dgm:spPr/>
      <dgm:t>
        <a:bodyPr/>
        <a:lstStyle/>
        <a:p>
          <a:endParaRPr lang="en-US"/>
        </a:p>
      </dgm:t>
    </dgm:pt>
    <dgm:pt modelId="{D2157971-F1DB-4A93-8FCC-E251D6461006}" type="sibTrans" cxnId="{B07648EF-507C-466F-ACAE-CD9ABE8C6A61}">
      <dgm:prSet/>
      <dgm:spPr/>
      <dgm:t>
        <a:bodyPr/>
        <a:lstStyle/>
        <a:p>
          <a:endParaRPr lang="en-US"/>
        </a:p>
      </dgm:t>
    </dgm:pt>
    <dgm:pt modelId="{71664ED8-E870-470C-B67E-65CB92C1EC2E}">
      <dgm:prSet phldrT="[Text]" custT="1"/>
      <dgm:spPr/>
      <dgm:t>
        <a:bodyPr/>
        <a:lstStyle/>
        <a:p>
          <a:endParaRPr lang="en-US" sz="1400" dirty="0" smtClean="0"/>
        </a:p>
        <a:p>
          <a:r>
            <a:rPr lang="en-US" sz="1400" dirty="0" smtClean="0"/>
            <a:t>Inter state Supply of goods and services  will attract IGST. </a:t>
          </a:r>
          <a:br>
            <a:rPr lang="en-US" sz="1400" dirty="0" smtClean="0"/>
          </a:br>
          <a:endParaRPr lang="en-US" sz="1400" dirty="0"/>
        </a:p>
      </dgm:t>
    </dgm:pt>
    <dgm:pt modelId="{D31D6CBB-6C95-4E5D-AF68-9EC2A0941820}" type="parTrans" cxnId="{5D687B08-EF61-4D0F-88BA-A714B64ACA20}">
      <dgm:prSet/>
      <dgm:spPr/>
      <dgm:t>
        <a:bodyPr/>
        <a:lstStyle/>
        <a:p>
          <a:endParaRPr lang="en-US"/>
        </a:p>
      </dgm:t>
    </dgm:pt>
    <dgm:pt modelId="{B01CBBCF-EEDA-4406-B328-DD46DB0D0CBD}" type="sibTrans" cxnId="{5D687B08-EF61-4D0F-88BA-A714B64ACA20}">
      <dgm:prSet/>
      <dgm:spPr/>
      <dgm:t>
        <a:bodyPr/>
        <a:lstStyle/>
        <a:p>
          <a:endParaRPr lang="en-US"/>
        </a:p>
      </dgm:t>
    </dgm:pt>
    <dgm:pt modelId="{ED340C0E-A038-4CC6-9B22-D9C625038BFC}" type="pres">
      <dgm:prSet presAssocID="{2E04560A-0818-40E5-97F5-E521B18B5FAB}" presName="layout" presStyleCnt="0">
        <dgm:presLayoutVars>
          <dgm:chMax/>
          <dgm:chPref/>
          <dgm:dir/>
          <dgm:resizeHandles/>
        </dgm:presLayoutVars>
      </dgm:prSet>
      <dgm:spPr/>
      <dgm:t>
        <a:bodyPr/>
        <a:lstStyle/>
        <a:p>
          <a:endParaRPr lang="en-US"/>
        </a:p>
      </dgm:t>
    </dgm:pt>
    <dgm:pt modelId="{84402443-34D6-4998-8F75-5611A402BF9F}" type="pres">
      <dgm:prSet presAssocID="{E687D00E-6BF1-444E-93D8-E00560BCA329}" presName="root" presStyleCnt="0">
        <dgm:presLayoutVars>
          <dgm:chMax/>
          <dgm:chPref/>
        </dgm:presLayoutVars>
      </dgm:prSet>
      <dgm:spPr/>
    </dgm:pt>
    <dgm:pt modelId="{F8ABD3EA-3BB8-422B-BC4D-83D33F973C6D}" type="pres">
      <dgm:prSet presAssocID="{E687D00E-6BF1-444E-93D8-E00560BCA329}" presName="rootComposite" presStyleCnt="0">
        <dgm:presLayoutVars/>
      </dgm:prSet>
      <dgm:spPr/>
    </dgm:pt>
    <dgm:pt modelId="{77F51479-FC8E-47BD-BB64-E86E17E3B2D4}" type="pres">
      <dgm:prSet presAssocID="{E687D00E-6BF1-444E-93D8-E00560BCA329}" presName="ParentAccent" presStyleLbl="alignNode1" presStyleIdx="0" presStyleCnt="2"/>
      <dgm:spPr/>
    </dgm:pt>
    <dgm:pt modelId="{5CF4CEEA-AFE8-4F95-9491-158263A99A8A}" type="pres">
      <dgm:prSet presAssocID="{E687D00E-6BF1-444E-93D8-E00560BCA329}" presName="ParentSmallAccent" presStyleLbl="fgAcc1" presStyleIdx="0" presStyleCnt="2" custLinFactY="100000" custLinFactNeighborX="11739" custLinFactNeighborY="114721"/>
      <dgm:spPr/>
    </dgm:pt>
    <dgm:pt modelId="{446721F7-7DCC-45DD-8ACF-24DCEB88572D}" type="pres">
      <dgm:prSet presAssocID="{E687D00E-6BF1-444E-93D8-E00560BCA329}" presName="Parent" presStyleLbl="revTx" presStyleIdx="0" presStyleCnt="9">
        <dgm:presLayoutVars>
          <dgm:chMax/>
          <dgm:chPref val="4"/>
          <dgm:bulletEnabled val="1"/>
        </dgm:presLayoutVars>
      </dgm:prSet>
      <dgm:spPr/>
      <dgm:t>
        <a:bodyPr/>
        <a:lstStyle/>
        <a:p>
          <a:endParaRPr lang="en-US"/>
        </a:p>
      </dgm:t>
    </dgm:pt>
    <dgm:pt modelId="{202DFCDD-D6E4-4C5F-A624-6A5C18529A98}" type="pres">
      <dgm:prSet presAssocID="{E687D00E-6BF1-444E-93D8-E00560BCA329}" presName="childShape" presStyleCnt="0">
        <dgm:presLayoutVars>
          <dgm:chMax val="0"/>
          <dgm:chPref val="0"/>
        </dgm:presLayoutVars>
      </dgm:prSet>
      <dgm:spPr/>
    </dgm:pt>
    <dgm:pt modelId="{3C33F79F-FBE1-4262-8F15-D454D55AB706}" type="pres">
      <dgm:prSet presAssocID="{0187E6C7-94F0-44CC-9ECA-385D786EADDC}" presName="childComposite" presStyleCnt="0">
        <dgm:presLayoutVars>
          <dgm:chMax val="0"/>
          <dgm:chPref val="0"/>
        </dgm:presLayoutVars>
      </dgm:prSet>
      <dgm:spPr/>
    </dgm:pt>
    <dgm:pt modelId="{FA7E0F69-08BB-4793-B8E8-9B7B7AD5990A}" type="pres">
      <dgm:prSet presAssocID="{0187E6C7-94F0-44CC-9ECA-385D786EADDC}" presName="ChildAccent" presStyleLbl="solidFgAcc1" presStyleIdx="0" presStyleCnt="7" custLinFactY="-100000" custLinFactNeighborX="23480" custLinFactNeighborY="-181753"/>
      <dgm:spPr/>
    </dgm:pt>
    <dgm:pt modelId="{F6AF4780-2131-4A61-AEA8-55DDAB5F334C}" type="pres">
      <dgm:prSet presAssocID="{0187E6C7-94F0-44CC-9ECA-385D786EADDC}" presName="Child" presStyleLbl="revTx" presStyleIdx="1" presStyleCnt="9">
        <dgm:presLayoutVars>
          <dgm:chMax val="0"/>
          <dgm:chPref val="0"/>
          <dgm:bulletEnabled val="1"/>
        </dgm:presLayoutVars>
      </dgm:prSet>
      <dgm:spPr/>
      <dgm:t>
        <a:bodyPr/>
        <a:lstStyle/>
        <a:p>
          <a:endParaRPr lang="en-US"/>
        </a:p>
      </dgm:t>
    </dgm:pt>
    <dgm:pt modelId="{026F8C29-35D1-4439-9B31-D33EB9009814}" type="pres">
      <dgm:prSet presAssocID="{E93233BF-5D36-4DE5-AE2C-626B0CB89D39}" presName="childComposite" presStyleCnt="0">
        <dgm:presLayoutVars>
          <dgm:chMax val="0"/>
          <dgm:chPref val="0"/>
        </dgm:presLayoutVars>
      </dgm:prSet>
      <dgm:spPr/>
    </dgm:pt>
    <dgm:pt modelId="{AE210257-4517-493A-9740-9F6CF3437DD6}" type="pres">
      <dgm:prSet presAssocID="{E93233BF-5D36-4DE5-AE2C-626B0CB89D39}" presName="ChildAccent" presStyleLbl="solidFgAcc1" presStyleIdx="1" presStyleCnt="7"/>
      <dgm:spPr/>
    </dgm:pt>
    <dgm:pt modelId="{A6883443-36B2-4CA4-BC3A-C3A37AA51597}" type="pres">
      <dgm:prSet presAssocID="{E93233BF-5D36-4DE5-AE2C-626B0CB89D39}" presName="Child" presStyleLbl="revTx" presStyleIdx="2" presStyleCnt="9">
        <dgm:presLayoutVars>
          <dgm:chMax val="0"/>
          <dgm:chPref val="0"/>
          <dgm:bulletEnabled val="1"/>
        </dgm:presLayoutVars>
      </dgm:prSet>
      <dgm:spPr/>
      <dgm:t>
        <a:bodyPr/>
        <a:lstStyle/>
        <a:p>
          <a:endParaRPr lang="en-US"/>
        </a:p>
      </dgm:t>
    </dgm:pt>
    <dgm:pt modelId="{A1F84651-3EF6-40D8-B01D-D8962C1DED8C}" type="pres">
      <dgm:prSet presAssocID="{C49154B6-7FAC-4430-AFE0-76BA0ADB92CC}" presName="childComposite" presStyleCnt="0">
        <dgm:presLayoutVars>
          <dgm:chMax val="0"/>
          <dgm:chPref val="0"/>
        </dgm:presLayoutVars>
      </dgm:prSet>
      <dgm:spPr/>
    </dgm:pt>
    <dgm:pt modelId="{FFA36C9D-442F-48D2-9F6B-0686A748CDA7}" type="pres">
      <dgm:prSet presAssocID="{C49154B6-7FAC-4430-AFE0-76BA0ADB92CC}" presName="ChildAccent" presStyleLbl="solidFgAcc1" presStyleIdx="2" presStyleCnt="7"/>
      <dgm:spPr/>
    </dgm:pt>
    <dgm:pt modelId="{8CCD15A4-7E60-44D2-ADB8-35C7901EF9B0}" type="pres">
      <dgm:prSet presAssocID="{C49154B6-7FAC-4430-AFE0-76BA0ADB92CC}" presName="Child" presStyleLbl="revTx" presStyleIdx="3" presStyleCnt="9">
        <dgm:presLayoutVars>
          <dgm:chMax val="0"/>
          <dgm:chPref val="0"/>
          <dgm:bulletEnabled val="1"/>
        </dgm:presLayoutVars>
      </dgm:prSet>
      <dgm:spPr/>
      <dgm:t>
        <a:bodyPr/>
        <a:lstStyle/>
        <a:p>
          <a:endParaRPr lang="en-US"/>
        </a:p>
      </dgm:t>
    </dgm:pt>
    <dgm:pt modelId="{10137066-038C-44B9-9972-1FDB2268241D}" type="pres">
      <dgm:prSet presAssocID="{D89978FE-D496-4FCF-A094-BEDD84981310}" presName="root" presStyleCnt="0">
        <dgm:presLayoutVars>
          <dgm:chMax/>
          <dgm:chPref/>
        </dgm:presLayoutVars>
      </dgm:prSet>
      <dgm:spPr/>
    </dgm:pt>
    <dgm:pt modelId="{18ABDF4E-C41E-4093-84C0-C6A605DCC557}" type="pres">
      <dgm:prSet presAssocID="{D89978FE-D496-4FCF-A094-BEDD84981310}" presName="rootComposite" presStyleCnt="0">
        <dgm:presLayoutVars/>
      </dgm:prSet>
      <dgm:spPr/>
    </dgm:pt>
    <dgm:pt modelId="{90CD9AE1-5837-4134-A118-71960D44E2D8}" type="pres">
      <dgm:prSet presAssocID="{D89978FE-D496-4FCF-A094-BEDD84981310}" presName="ParentAccent" presStyleLbl="alignNode1" presStyleIdx="1" presStyleCnt="2"/>
      <dgm:spPr/>
    </dgm:pt>
    <dgm:pt modelId="{1528B8E5-2EA9-40ED-B96D-AA5C175A00F2}" type="pres">
      <dgm:prSet presAssocID="{D89978FE-D496-4FCF-A094-BEDD84981310}" presName="ParentSmallAccent" presStyleLbl="fgAcc1" presStyleIdx="1" presStyleCnt="2" custLinFactNeighborX="29241" custLinFactNeighborY="-50871"/>
      <dgm:spPr/>
    </dgm:pt>
    <dgm:pt modelId="{F2E2DAD7-3B6E-4614-8B91-18FD92F1DE15}" type="pres">
      <dgm:prSet presAssocID="{D89978FE-D496-4FCF-A094-BEDD84981310}" presName="Parent" presStyleLbl="revTx" presStyleIdx="4" presStyleCnt="9">
        <dgm:presLayoutVars>
          <dgm:chMax/>
          <dgm:chPref val="4"/>
          <dgm:bulletEnabled val="1"/>
        </dgm:presLayoutVars>
      </dgm:prSet>
      <dgm:spPr/>
      <dgm:t>
        <a:bodyPr/>
        <a:lstStyle/>
        <a:p>
          <a:endParaRPr lang="en-US"/>
        </a:p>
      </dgm:t>
    </dgm:pt>
    <dgm:pt modelId="{578F7244-7ED3-4EE6-9A97-23DA8CE41F0D}" type="pres">
      <dgm:prSet presAssocID="{D89978FE-D496-4FCF-A094-BEDD84981310}" presName="childShape" presStyleCnt="0">
        <dgm:presLayoutVars>
          <dgm:chMax val="0"/>
          <dgm:chPref val="0"/>
        </dgm:presLayoutVars>
      </dgm:prSet>
      <dgm:spPr/>
    </dgm:pt>
    <dgm:pt modelId="{70BB2235-FE02-4A29-B84E-BD626FAA5DD0}" type="pres">
      <dgm:prSet presAssocID="{084C8CC3-4B10-4556-B4B3-42C0B4BF48F5}" presName="childComposite" presStyleCnt="0">
        <dgm:presLayoutVars>
          <dgm:chMax val="0"/>
          <dgm:chPref val="0"/>
        </dgm:presLayoutVars>
      </dgm:prSet>
      <dgm:spPr/>
    </dgm:pt>
    <dgm:pt modelId="{8946A824-44F7-49C4-8424-0CDF432E4119}" type="pres">
      <dgm:prSet presAssocID="{084C8CC3-4B10-4556-B4B3-42C0B4BF48F5}" presName="ChildAccent" presStyleLbl="solidFgAcc1" presStyleIdx="3" presStyleCnt="7"/>
      <dgm:spPr/>
    </dgm:pt>
    <dgm:pt modelId="{0C592B5B-E204-471A-B45C-745398DB5274}" type="pres">
      <dgm:prSet presAssocID="{084C8CC3-4B10-4556-B4B3-42C0B4BF48F5}" presName="Child" presStyleLbl="revTx" presStyleIdx="5" presStyleCnt="9">
        <dgm:presLayoutVars>
          <dgm:chMax val="0"/>
          <dgm:chPref val="0"/>
          <dgm:bulletEnabled val="1"/>
        </dgm:presLayoutVars>
      </dgm:prSet>
      <dgm:spPr/>
      <dgm:t>
        <a:bodyPr/>
        <a:lstStyle/>
        <a:p>
          <a:endParaRPr lang="en-US"/>
        </a:p>
      </dgm:t>
    </dgm:pt>
    <dgm:pt modelId="{3C7610A4-310B-412D-819A-175CEE1CF71C}" type="pres">
      <dgm:prSet presAssocID="{7C7F6541-2918-4FBE-943D-62D79C309928}" presName="childComposite" presStyleCnt="0">
        <dgm:presLayoutVars>
          <dgm:chMax val="0"/>
          <dgm:chPref val="0"/>
        </dgm:presLayoutVars>
      </dgm:prSet>
      <dgm:spPr/>
    </dgm:pt>
    <dgm:pt modelId="{544136A8-35F2-44C5-B167-371ABB038A39}" type="pres">
      <dgm:prSet presAssocID="{7C7F6541-2918-4FBE-943D-62D79C309928}" presName="ChildAccent" presStyleLbl="solidFgAcc1" presStyleIdx="4" presStyleCnt="7"/>
      <dgm:spPr/>
    </dgm:pt>
    <dgm:pt modelId="{7C62A5FE-53A8-4C5C-B6E7-22EB3FF3AA71}" type="pres">
      <dgm:prSet presAssocID="{7C7F6541-2918-4FBE-943D-62D79C309928}" presName="Child" presStyleLbl="revTx" presStyleIdx="6" presStyleCnt="9">
        <dgm:presLayoutVars>
          <dgm:chMax val="0"/>
          <dgm:chPref val="0"/>
          <dgm:bulletEnabled val="1"/>
        </dgm:presLayoutVars>
      </dgm:prSet>
      <dgm:spPr/>
      <dgm:t>
        <a:bodyPr/>
        <a:lstStyle/>
        <a:p>
          <a:endParaRPr lang="en-US"/>
        </a:p>
      </dgm:t>
    </dgm:pt>
    <dgm:pt modelId="{81344ED5-67A7-4161-8784-FB079B57C247}" type="pres">
      <dgm:prSet presAssocID="{10988D2A-526E-447C-81EF-F398BD9CBB04}" presName="childComposite" presStyleCnt="0">
        <dgm:presLayoutVars>
          <dgm:chMax val="0"/>
          <dgm:chPref val="0"/>
        </dgm:presLayoutVars>
      </dgm:prSet>
      <dgm:spPr/>
    </dgm:pt>
    <dgm:pt modelId="{1F6E7483-9463-4428-A366-FDA0427ED8BE}" type="pres">
      <dgm:prSet presAssocID="{10988D2A-526E-447C-81EF-F398BD9CBB04}" presName="ChildAccent" presStyleLbl="solidFgAcc1" presStyleIdx="5" presStyleCnt="7"/>
      <dgm:spPr/>
    </dgm:pt>
    <dgm:pt modelId="{6F2AA284-8589-44EB-9304-719DB6F4C99B}" type="pres">
      <dgm:prSet presAssocID="{10988D2A-526E-447C-81EF-F398BD9CBB04}" presName="Child" presStyleLbl="revTx" presStyleIdx="7" presStyleCnt="9">
        <dgm:presLayoutVars>
          <dgm:chMax val="0"/>
          <dgm:chPref val="0"/>
          <dgm:bulletEnabled val="1"/>
        </dgm:presLayoutVars>
      </dgm:prSet>
      <dgm:spPr/>
      <dgm:t>
        <a:bodyPr/>
        <a:lstStyle/>
        <a:p>
          <a:endParaRPr lang="en-US"/>
        </a:p>
      </dgm:t>
    </dgm:pt>
    <dgm:pt modelId="{5C559467-87FF-4818-B1B2-7946920FEFC9}" type="pres">
      <dgm:prSet presAssocID="{71664ED8-E870-470C-B67E-65CB92C1EC2E}" presName="childComposite" presStyleCnt="0">
        <dgm:presLayoutVars>
          <dgm:chMax val="0"/>
          <dgm:chPref val="0"/>
        </dgm:presLayoutVars>
      </dgm:prSet>
      <dgm:spPr/>
    </dgm:pt>
    <dgm:pt modelId="{5C7BEE1B-9116-4356-BC79-BBC6DAB27CA4}" type="pres">
      <dgm:prSet presAssocID="{71664ED8-E870-470C-B67E-65CB92C1EC2E}" presName="ChildAccent" presStyleLbl="solidFgAcc1" presStyleIdx="6" presStyleCnt="7"/>
      <dgm:spPr/>
    </dgm:pt>
    <dgm:pt modelId="{94DB8DC1-4116-48E2-A44E-BD603ACCCBAE}" type="pres">
      <dgm:prSet presAssocID="{71664ED8-E870-470C-B67E-65CB92C1EC2E}" presName="Child" presStyleLbl="revTx" presStyleIdx="8" presStyleCnt="9">
        <dgm:presLayoutVars>
          <dgm:chMax val="0"/>
          <dgm:chPref val="0"/>
          <dgm:bulletEnabled val="1"/>
        </dgm:presLayoutVars>
      </dgm:prSet>
      <dgm:spPr/>
      <dgm:t>
        <a:bodyPr/>
        <a:lstStyle/>
        <a:p>
          <a:endParaRPr lang="en-US"/>
        </a:p>
      </dgm:t>
    </dgm:pt>
  </dgm:ptLst>
  <dgm:cxnLst>
    <dgm:cxn modelId="{A5EA0443-B3F7-4499-9F77-9473A4A99C99}" type="presOf" srcId="{7C7F6541-2918-4FBE-943D-62D79C309928}" destId="{7C62A5FE-53A8-4C5C-B6E7-22EB3FF3AA71}" srcOrd="0" destOrd="0" presId="urn:microsoft.com/office/officeart/2008/layout/SquareAccentList"/>
    <dgm:cxn modelId="{E5140552-F5D1-4519-A1D9-3FA3EA664016}" srcId="{E687D00E-6BF1-444E-93D8-E00560BCA329}" destId="{0187E6C7-94F0-44CC-9ECA-385D786EADDC}" srcOrd="0" destOrd="0" parTransId="{A30DD581-19C9-45D0-8676-0E2D2AB2162D}" sibTransId="{C1D49997-B9B4-48B6-A82A-476519E3DA24}"/>
    <dgm:cxn modelId="{72A29587-719E-4FDF-A7A7-F66AF58BB8C5}" type="presOf" srcId="{084C8CC3-4B10-4556-B4B3-42C0B4BF48F5}" destId="{0C592B5B-E204-471A-B45C-745398DB5274}" srcOrd="0" destOrd="0" presId="urn:microsoft.com/office/officeart/2008/layout/SquareAccentList"/>
    <dgm:cxn modelId="{298101FD-186D-43BE-B7DA-1BEDA0D95684}" type="presOf" srcId="{E687D00E-6BF1-444E-93D8-E00560BCA329}" destId="{446721F7-7DCC-45DD-8ACF-24DCEB88572D}" srcOrd="0" destOrd="0" presId="urn:microsoft.com/office/officeart/2008/layout/SquareAccentList"/>
    <dgm:cxn modelId="{C95AA481-CDC7-46B5-915E-53C10C9D4CAD}" srcId="{D89978FE-D496-4FCF-A094-BEDD84981310}" destId="{7C7F6541-2918-4FBE-943D-62D79C309928}" srcOrd="1" destOrd="0" parTransId="{90162E98-509C-46CF-BD09-FF6174270686}" sibTransId="{F93AA2C9-EA79-4C0A-8AD1-108F4D98F9B3}"/>
    <dgm:cxn modelId="{106D0FF9-4D36-40A5-AEA9-E805F7654C65}" srcId="{2E04560A-0818-40E5-97F5-E521B18B5FAB}" destId="{E687D00E-6BF1-444E-93D8-E00560BCA329}" srcOrd="0" destOrd="0" parTransId="{3B627FC1-40C3-4B17-9DD2-339B093AB130}" sibTransId="{3A4C0FD6-C4D2-47A6-9D8B-C87B7A54B69F}"/>
    <dgm:cxn modelId="{F6BD7494-CE9C-48F5-8C40-34F689F0F550}" type="presOf" srcId="{D89978FE-D496-4FCF-A094-BEDD84981310}" destId="{F2E2DAD7-3B6E-4614-8B91-18FD92F1DE15}" srcOrd="0" destOrd="0" presId="urn:microsoft.com/office/officeart/2008/layout/SquareAccentList"/>
    <dgm:cxn modelId="{791AA70E-D177-4B65-B707-7266B27EB110}" srcId="{D89978FE-D496-4FCF-A094-BEDD84981310}" destId="{084C8CC3-4B10-4556-B4B3-42C0B4BF48F5}" srcOrd="0" destOrd="0" parTransId="{C0C859D5-2DAD-43D3-AEA1-426FB2E69AF5}" sibTransId="{69E5A970-0CDA-4A61-87C2-CFF5B707ACD7}"/>
    <dgm:cxn modelId="{26021185-D47F-4B1A-9C4C-C3B6F0ACEB95}" type="presOf" srcId="{E93233BF-5D36-4DE5-AE2C-626B0CB89D39}" destId="{A6883443-36B2-4CA4-BC3A-C3A37AA51597}" srcOrd="0" destOrd="0" presId="urn:microsoft.com/office/officeart/2008/layout/SquareAccentList"/>
    <dgm:cxn modelId="{36C8DEA5-E24C-47B6-8D7A-1D7571FE93E9}" srcId="{E687D00E-6BF1-444E-93D8-E00560BCA329}" destId="{E93233BF-5D36-4DE5-AE2C-626B0CB89D39}" srcOrd="1" destOrd="0" parTransId="{ABB17F05-EF5D-4442-9161-4ADD27A753F4}" sibTransId="{9C1826E6-B390-4372-8FE4-CCAA3DEB3CC9}"/>
    <dgm:cxn modelId="{097EE7C6-D090-4CBA-ADE6-4384C6B995F8}" srcId="{E687D00E-6BF1-444E-93D8-E00560BCA329}" destId="{C49154B6-7FAC-4430-AFE0-76BA0ADB92CC}" srcOrd="2" destOrd="0" parTransId="{2DB7E474-07F8-4E66-8356-EEE4F3367A6A}" sibTransId="{94A570A7-4FDB-411E-A8B1-687F53A9B31F}"/>
    <dgm:cxn modelId="{6CF9248B-02D5-450C-A82E-9A71C8A179C7}" type="presOf" srcId="{C49154B6-7FAC-4430-AFE0-76BA0ADB92CC}" destId="{8CCD15A4-7E60-44D2-ADB8-35C7901EF9B0}" srcOrd="0" destOrd="0" presId="urn:microsoft.com/office/officeart/2008/layout/SquareAccentList"/>
    <dgm:cxn modelId="{7BD28533-DF61-4CE1-BEC6-A6113D971CB4}" type="presOf" srcId="{0187E6C7-94F0-44CC-9ECA-385D786EADDC}" destId="{F6AF4780-2131-4A61-AEA8-55DDAB5F334C}" srcOrd="0" destOrd="0" presId="urn:microsoft.com/office/officeart/2008/layout/SquareAccentList"/>
    <dgm:cxn modelId="{02293BFC-6ACA-44E9-84ED-2C60C8F7BBA4}" type="presOf" srcId="{10988D2A-526E-447C-81EF-F398BD9CBB04}" destId="{6F2AA284-8589-44EB-9304-719DB6F4C99B}" srcOrd="0" destOrd="0" presId="urn:microsoft.com/office/officeart/2008/layout/SquareAccentList"/>
    <dgm:cxn modelId="{02598DD1-F6B7-407D-8396-999D712161B1}" srcId="{2E04560A-0818-40E5-97F5-E521B18B5FAB}" destId="{D89978FE-D496-4FCF-A094-BEDD84981310}" srcOrd="1" destOrd="0" parTransId="{5334C446-5AFE-4888-B1F2-202AE3F7C932}" sibTransId="{13BC2B45-0086-4AA7-B2CF-8B3B3BEE6926}"/>
    <dgm:cxn modelId="{B07648EF-507C-466F-ACAE-CD9ABE8C6A61}" srcId="{D89978FE-D496-4FCF-A094-BEDD84981310}" destId="{10988D2A-526E-447C-81EF-F398BD9CBB04}" srcOrd="2" destOrd="0" parTransId="{96022B6B-1AFF-46EF-B8A6-60C483EE9FA5}" sibTransId="{D2157971-F1DB-4A93-8FCC-E251D6461006}"/>
    <dgm:cxn modelId="{CF871EC6-5FA2-44CA-96B9-190A222C83D9}" type="presOf" srcId="{2E04560A-0818-40E5-97F5-E521B18B5FAB}" destId="{ED340C0E-A038-4CC6-9B22-D9C625038BFC}" srcOrd="0" destOrd="0" presId="urn:microsoft.com/office/officeart/2008/layout/SquareAccentList"/>
    <dgm:cxn modelId="{049E517F-76A5-429D-8A68-641DC7598208}" type="presOf" srcId="{71664ED8-E870-470C-B67E-65CB92C1EC2E}" destId="{94DB8DC1-4116-48E2-A44E-BD603ACCCBAE}" srcOrd="0" destOrd="0" presId="urn:microsoft.com/office/officeart/2008/layout/SquareAccentList"/>
    <dgm:cxn modelId="{5D687B08-EF61-4D0F-88BA-A714B64ACA20}" srcId="{D89978FE-D496-4FCF-A094-BEDD84981310}" destId="{71664ED8-E870-470C-B67E-65CB92C1EC2E}" srcOrd="3" destOrd="0" parTransId="{D31D6CBB-6C95-4E5D-AF68-9EC2A0941820}" sibTransId="{B01CBBCF-EEDA-4406-B328-DD46DB0D0CBD}"/>
    <dgm:cxn modelId="{62B908FC-5469-4F6D-B17C-FBD35696C654}" type="presParOf" srcId="{ED340C0E-A038-4CC6-9B22-D9C625038BFC}" destId="{84402443-34D6-4998-8F75-5611A402BF9F}" srcOrd="0" destOrd="0" presId="urn:microsoft.com/office/officeart/2008/layout/SquareAccentList"/>
    <dgm:cxn modelId="{6CF62AF1-785B-4FAD-A275-A5B746DBF5D8}" type="presParOf" srcId="{84402443-34D6-4998-8F75-5611A402BF9F}" destId="{F8ABD3EA-3BB8-422B-BC4D-83D33F973C6D}" srcOrd="0" destOrd="0" presId="urn:microsoft.com/office/officeart/2008/layout/SquareAccentList"/>
    <dgm:cxn modelId="{43553076-2D20-4BA5-9C1B-E04CB126F273}" type="presParOf" srcId="{F8ABD3EA-3BB8-422B-BC4D-83D33F973C6D}" destId="{77F51479-FC8E-47BD-BB64-E86E17E3B2D4}" srcOrd="0" destOrd="0" presId="urn:microsoft.com/office/officeart/2008/layout/SquareAccentList"/>
    <dgm:cxn modelId="{590FF7F3-FF63-4009-B97D-F608237D555D}" type="presParOf" srcId="{F8ABD3EA-3BB8-422B-BC4D-83D33F973C6D}" destId="{5CF4CEEA-AFE8-4F95-9491-158263A99A8A}" srcOrd="1" destOrd="0" presId="urn:microsoft.com/office/officeart/2008/layout/SquareAccentList"/>
    <dgm:cxn modelId="{8CB7DA16-EC97-40C2-9D8F-F0C838A89B51}" type="presParOf" srcId="{F8ABD3EA-3BB8-422B-BC4D-83D33F973C6D}" destId="{446721F7-7DCC-45DD-8ACF-24DCEB88572D}" srcOrd="2" destOrd="0" presId="urn:microsoft.com/office/officeart/2008/layout/SquareAccentList"/>
    <dgm:cxn modelId="{297A5422-992E-4154-B9A1-FEA442F23C23}" type="presParOf" srcId="{84402443-34D6-4998-8F75-5611A402BF9F}" destId="{202DFCDD-D6E4-4C5F-A624-6A5C18529A98}" srcOrd="1" destOrd="0" presId="urn:microsoft.com/office/officeart/2008/layout/SquareAccentList"/>
    <dgm:cxn modelId="{22DB48AC-37AE-44E1-BB9C-2C15B05BF072}" type="presParOf" srcId="{202DFCDD-D6E4-4C5F-A624-6A5C18529A98}" destId="{3C33F79F-FBE1-4262-8F15-D454D55AB706}" srcOrd="0" destOrd="0" presId="urn:microsoft.com/office/officeart/2008/layout/SquareAccentList"/>
    <dgm:cxn modelId="{9D9F0CF3-D4F4-4D07-B6F0-316816CA8794}" type="presParOf" srcId="{3C33F79F-FBE1-4262-8F15-D454D55AB706}" destId="{FA7E0F69-08BB-4793-B8E8-9B7B7AD5990A}" srcOrd="0" destOrd="0" presId="urn:microsoft.com/office/officeart/2008/layout/SquareAccentList"/>
    <dgm:cxn modelId="{A5AB18A4-2402-4C2D-A890-C1D8AF980A07}" type="presParOf" srcId="{3C33F79F-FBE1-4262-8F15-D454D55AB706}" destId="{F6AF4780-2131-4A61-AEA8-55DDAB5F334C}" srcOrd="1" destOrd="0" presId="urn:microsoft.com/office/officeart/2008/layout/SquareAccentList"/>
    <dgm:cxn modelId="{D2752E5A-2DB9-4F38-BD44-1E4BD69ABA69}" type="presParOf" srcId="{202DFCDD-D6E4-4C5F-A624-6A5C18529A98}" destId="{026F8C29-35D1-4439-9B31-D33EB9009814}" srcOrd="1" destOrd="0" presId="urn:microsoft.com/office/officeart/2008/layout/SquareAccentList"/>
    <dgm:cxn modelId="{916B3A19-BBDB-4DBF-ABCD-6993A6C51C66}" type="presParOf" srcId="{026F8C29-35D1-4439-9B31-D33EB9009814}" destId="{AE210257-4517-493A-9740-9F6CF3437DD6}" srcOrd="0" destOrd="0" presId="urn:microsoft.com/office/officeart/2008/layout/SquareAccentList"/>
    <dgm:cxn modelId="{D380EE83-AD65-4A10-89FF-A666C0EC1AFB}" type="presParOf" srcId="{026F8C29-35D1-4439-9B31-D33EB9009814}" destId="{A6883443-36B2-4CA4-BC3A-C3A37AA51597}" srcOrd="1" destOrd="0" presId="urn:microsoft.com/office/officeart/2008/layout/SquareAccentList"/>
    <dgm:cxn modelId="{33A60E86-E454-4E2A-BBA6-195A6E7B9F9C}" type="presParOf" srcId="{202DFCDD-D6E4-4C5F-A624-6A5C18529A98}" destId="{A1F84651-3EF6-40D8-B01D-D8962C1DED8C}" srcOrd="2" destOrd="0" presId="urn:microsoft.com/office/officeart/2008/layout/SquareAccentList"/>
    <dgm:cxn modelId="{32AF35DE-BD35-443F-AAFF-E22A6901893F}" type="presParOf" srcId="{A1F84651-3EF6-40D8-B01D-D8962C1DED8C}" destId="{FFA36C9D-442F-48D2-9F6B-0686A748CDA7}" srcOrd="0" destOrd="0" presId="urn:microsoft.com/office/officeart/2008/layout/SquareAccentList"/>
    <dgm:cxn modelId="{FF7D2CBA-C2F9-4B7B-8801-A002173CD501}" type="presParOf" srcId="{A1F84651-3EF6-40D8-B01D-D8962C1DED8C}" destId="{8CCD15A4-7E60-44D2-ADB8-35C7901EF9B0}" srcOrd="1" destOrd="0" presId="urn:microsoft.com/office/officeart/2008/layout/SquareAccentList"/>
    <dgm:cxn modelId="{2A4EC5C0-C0C5-44A1-AFC4-AE9A29A6F971}" type="presParOf" srcId="{ED340C0E-A038-4CC6-9B22-D9C625038BFC}" destId="{10137066-038C-44B9-9972-1FDB2268241D}" srcOrd="1" destOrd="0" presId="urn:microsoft.com/office/officeart/2008/layout/SquareAccentList"/>
    <dgm:cxn modelId="{A8E212C7-0C94-4762-A259-923C8D00AF94}" type="presParOf" srcId="{10137066-038C-44B9-9972-1FDB2268241D}" destId="{18ABDF4E-C41E-4093-84C0-C6A605DCC557}" srcOrd="0" destOrd="0" presId="urn:microsoft.com/office/officeart/2008/layout/SquareAccentList"/>
    <dgm:cxn modelId="{63F628EF-E8E6-4A52-880A-C22360964132}" type="presParOf" srcId="{18ABDF4E-C41E-4093-84C0-C6A605DCC557}" destId="{90CD9AE1-5837-4134-A118-71960D44E2D8}" srcOrd="0" destOrd="0" presId="urn:microsoft.com/office/officeart/2008/layout/SquareAccentList"/>
    <dgm:cxn modelId="{0EC8D6BB-A850-4AD3-9906-5AB07BAC79B8}" type="presParOf" srcId="{18ABDF4E-C41E-4093-84C0-C6A605DCC557}" destId="{1528B8E5-2EA9-40ED-B96D-AA5C175A00F2}" srcOrd="1" destOrd="0" presId="urn:microsoft.com/office/officeart/2008/layout/SquareAccentList"/>
    <dgm:cxn modelId="{18B5D5D6-C933-4945-8624-4C08EAEA00DD}" type="presParOf" srcId="{18ABDF4E-C41E-4093-84C0-C6A605DCC557}" destId="{F2E2DAD7-3B6E-4614-8B91-18FD92F1DE15}" srcOrd="2" destOrd="0" presId="urn:microsoft.com/office/officeart/2008/layout/SquareAccentList"/>
    <dgm:cxn modelId="{36C1CA14-FAB4-45C0-8A99-2BE864A95579}" type="presParOf" srcId="{10137066-038C-44B9-9972-1FDB2268241D}" destId="{578F7244-7ED3-4EE6-9A97-23DA8CE41F0D}" srcOrd="1" destOrd="0" presId="urn:microsoft.com/office/officeart/2008/layout/SquareAccentList"/>
    <dgm:cxn modelId="{35801618-A324-40CA-B9B9-AB49564D8C36}" type="presParOf" srcId="{578F7244-7ED3-4EE6-9A97-23DA8CE41F0D}" destId="{70BB2235-FE02-4A29-B84E-BD626FAA5DD0}" srcOrd="0" destOrd="0" presId="urn:microsoft.com/office/officeart/2008/layout/SquareAccentList"/>
    <dgm:cxn modelId="{03D5EF06-E94A-4A61-9CC0-C357200EFCAE}" type="presParOf" srcId="{70BB2235-FE02-4A29-B84E-BD626FAA5DD0}" destId="{8946A824-44F7-49C4-8424-0CDF432E4119}" srcOrd="0" destOrd="0" presId="urn:microsoft.com/office/officeart/2008/layout/SquareAccentList"/>
    <dgm:cxn modelId="{59C87158-76DF-4382-9AC1-12C085B08D81}" type="presParOf" srcId="{70BB2235-FE02-4A29-B84E-BD626FAA5DD0}" destId="{0C592B5B-E204-471A-B45C-745398DB5274}" srcOrd="1" destOrd="0" presId="urn:microsoft.com/office/officeart/2008/layout/SquareAccentList"/>
    <dgm:cxn modelId="{B4AE3EF1-F385-46BE-ACC8-DCA9557C11A2}" type="presParOf" srcId="{578F7244-7ED3-4EE6-9A97-23DA8CE41F0D}" destId="{3C7610A4-310B-412D-819A-175CEE1CF71C}" srcOrd="1" destOrd="0" presId="urn:microsoft.com/office/officeart/2008/layout/SquareAccentList"/>
    <dgm:cxn modelId="{330CE09C-01A8-40B4-A7F3-04F5359495B1}" type="presParOf" srcId="{3C7610A4-310B-412D-819A-175CEE1CF71C}" destId="{544136A8-35F2-44C5-B167-371ABB038A39}" srcOrd="0" destOrd="0" presId="urn:microsoft.com/office/officeart/2008/layout/SquareAccentList"/>
    <dgm:cxn modelId="{60505D29-66CE-4C5C-9EEB-00EE2D67D929}" type="presParOf" srcId="{3C7610A4-310B-412D-819A-175CEE1CF71C}" destId="{7C62A5FE-53A8-4C5C-B6E7-22EB3FF3AA71}" srcOrd="1" destOrd="0" presId="urn:microsoft.com/office/officeart/2008/layout/SquareAccentList"/>
    <dgm:cxn modelId="{95E6F08E-24D6-434F-BB3B-E29BE0DD18A5}" type="presParOf" srcId="{578F7244-7ED3-4EE6-9A97-23DA8CE41F0D}" destId="{81344ED5-67A7-4161-8784-FB079B57C247}" srcOrd="2" destOrd="0" presId="urn:microsoft.com/office/officeart/2008/layout/SquareAccentList"/>
    <dgm:cxn modelId="{E89406A3-CFC6-4B8D-9828-5CC7B7D8A32E}" type="presParOf" srcId="{81344ED5-67A7-4161-8784-FB079B57C247}" destId="{1F6E7483-9463-4428-A366-FDA0427ED8BE}" srcOrd="0" destOrd="0" presId="urn:microsoft.com/office/officeart/2008/layout/SquareAccentList"/>
    <dgm:cxn modelId="{4395FF92-6CE6-42A2-8A86-D89ACEECD3B8}" type="presParOf" srcId="{81344ED5-67A7-4161-8784-FB079B57C247}" destId="{6F2AA284-8589-44EB-9304-719DB6F4C99B}" srcOrd="1" destOrd="0" presId="urn:microsoft.com/office/officeart/2008/layout/SquareAccentList"/>
    <dgm:cxn modelId="{FC34DC89-B254-410A-8D37-99636E64119E}" type="presParOf" srcId="{578F7244-7ED3-4EE6-9A97-23DA8CE41F0D}" destId="{5C559467-87FF-4818-B1B2-7946920FEFC9}" srcOrd="3" destOrd="0" presId="urn:microsoft.com/office/officeart/2008/layout/SquareAccentList"/>
    <dgm:cxn modelId="{FF815CD6-33A7-454C-9E9D-00957B273534}" type="presParOf" srcId="{5C559467-87FF-4818-B1B2-7946920FEFC9}" destId="{5C7BEE1B-9116-4356-BC79-BBC6DAB27CA4}" srcOrd="0" destOrd="0" presId="urn:microsoft.com/office/officeart/2008/layout/SquareAccentList"/>
    <dgm:cxn modelId="{D0A03415-2DEF-4FB4-802F-2AA8D3F69919}" type="presParOf" srcId="{5C559467-87FF-4818-B1B2-7946920FEFC9}" destId="{94DB8DC1-4116-48E2-A44E-BD603ACCCBA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CDBE5F-7238-47F5-ADD1-5618D69CE252}"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US"/>
        </a:p>
      </dgm:t>
    </dgm:pt>
    <dgm:pt modelId="{22E8140E-6913-458C-8ACB-2CD43AB31649}">
      <dgm:prSet/>
      <dgm:spPr/>
      <dgm:t>
        <a:bodyPr/>
        <a:lstStyle/>
        <a:p>
          <a:pPr rtl="0"/>
          <a:r>
            <a:rPr lang="en-US" smtClean="0"/>
            <a:t>Manufacturer</a:t>
          </a:r>
          <a:endParaRPr lang="en-US"/>
        </a:p>
      </dgm:t>
    </dgm:pt>
    <dgm:pt modelId="{5644B54C-1010-402A-AB42-C7BC4EBF08EE}" type="parTrans" cxnId="{092C0C35-735D-4E7D-9123-B9A7FC6A48A7}">
      <dgm:prSet/>
      <dgm:spPr/>
      <dgm:t>
        <a:bodyPr/>
        <a:lstStyle/>
        <a:p>
          <a:endParaRPr lang="en-US"/>
        </a:p>
      </dgm:t>
    </dgm:pt>
    <dgm:pt modelId="{A6321E0A-330C-4F63-A9DC-DA647549E757}" type="sibTrans" cxnId="{092C0C35-735D-4E7D-9123-B9A7FC6A48A7}">
      <dgm:prSet/>
      <dgm:spPr/>
      <dgm:t>
        <a:bodyPr/>
        <a:lstStyle/>
        <a:p>
          <a:endParaRPr lang="en-US"/>
        </a:p>
      </dgm:t>
    </dgm:pt>
    <dgm:pt modelId="{DE62D970-5510-410D-A006-EBD59323E7CE}">
      <dgm:prSet/>
      <dgm:spPr/>
      <dgm:t>
        <a:bodyPr/>
        <a:lstStyle/>
        <a:p>
          <a:pPr rtl="0"/>
          <a:r>
            <a:rPr lang="en-US" dirty="0" smtClean="0"/>
            <a:t>Input Credit of Goods+ services</a:t>
          </a:r>
          <a:endParaRPr lang="en-US" dirty="0"/>
        </a:p>
      </dgm:t>
    </dgm:pt>
    <dgm:pt modelId="{8308EF56-1C1E-4F6A-8B16-EB37C350003A}" type="parTrans" cxnId="{4EDBC800-0734-4F02-8A41-FBA5CAF5B127}">
      <dgm:prSet/>
      <dgm:spPr/>
      <dgm:t>
        <a:bodyPr/>
        <a:lstStyle/>
        <a:p>
          <a:endParaRPr lang="en-US"/>
        </a:p>
      </dgm:t>
    </dgm:pt>
    <dgm:pt modelId="{CDEB8489-6925-4138-9B6E-ADD7D9CF7AC8}" type="sibTrans" cxnId="{4EDBC800-0734-4F02-8A41-FBA5CAF5B127}">
      <dgm:prSet/>
      <dgm:spPr/>
      <dgm:t>
        <a:bodyPr/>
        <a:lstStyle/>
        <a:p>
          <a:endParaRPr lang="en-US"/>
        </a:p>
      </dgm:t>
    </dgm:pt>
    <dgm:pt modelId="{3C395CDE-262E-410C-B9A9-E66A057802C9}">
      <dgm:prSet/>
      <dgm:spPr/>
      <dgm:t>
        <a:bodyPr/>
        <a:lstStyle/>
        <a:p>
          <a:pPr rtl="0"/>
          <a:r>
            <a:rPr lang="en-US" dirty="0" smtClean="0"/>
            <a:t>After taking set off of Input credit, pay the Output Liability on value addition </a:t>
          </a:r>
          <a:endParaRPr lang="en-US" dirty="0"/>
        </a:p>
      </dgm:t>
    </dgm:pt>
    <dgm:pt modelId="{1D976855-2A5C-4729-B159-2B2ADFB0F181}" type="parTrans" cxnId="{C4842B86-7745-4884-9E0F-34D589069A67}">
      <dgm:prSet/>
      <dgm:spPr/>
      <dgm:t>
        <a:bodyPr/>
        <a:lstStyle/>
        <a:p>
          <a:endParaRPr lang="en-US"/>
        </a:p>
      </dgm:t>
    </dgm:pt>
    <dgm:pt modelId="{1AD5B7BA-07A5-42D5-8277-8775E3382EE1}" type="sibTrans" cxnId="{C4842B86-7745-4884-9E0F-34D589069A67}">
      <dgm:prSet/>
      <dgm:spPr/>
      <dgm:t>
        <a:bodyPr/>
        <a:lstStyle/>
        <a:p>
          <a:endParaRPr lang="en-US"/>
        </a:p>
      </dgm:t>
    </dgm:pt>
    <dgm:pt modelId="{897E3774-C4F9-4ED7-828C-7FEE4182A981}">
      <dgm:prSet/>
      <dgm:spPr/>
      <dgm:t>
        <a:bodyPr/>
        <a:lstStyle/>
        <a:p>
          <a:pPr rtl="0"/>
          <a:r>
            <a:rPr lang="en-US" dirty="0" smtClean="0"/>
            <a:t>Wholesaler</a:t>
          </a:r>
          <a:endParaRPr lang="en-US" dirty="0"/>
        </a:p>
      </dgm:t>
    </dgm:pt>
    <dgm:pt modelId="{9D666388-109A-444C-8B92-A59173F4BAF6}" type="parTrans" cxnId="{4ADE34C3-4B20-4724-8D26-39071EC5A07A}">
      <dgm:prSet/>
      <dgm:spPr/>
      <dgm:t>
        <a:bodyPr/>
        <a:lstStyle/>
        <a:p>
          <a:endParaRPr lang="en-US"/>
        </a:p>
      </dgm:t>
    </dgm:pt>
    <dgm:pt modelId="{B226DFBE-A3C5-40E9-85AE-35CBAB2C32BB}" type="sibTrans" cxnId="{4ADE34C3-4B20-4724-8D26-39071EC5A07A}">
      <dgm:prSet/>
      <dgm:spPr/>
      <dgm:t>
        <a:bodyPr/>
        <a:lstStyle/>
        <a:p>
          <a:endParaRPr lang="en-US"/>
        </a:p>
      </dgm:t>
    </dgm:pt>
    <dgm:pt modelId="{9EB639A1-CAC8-4D26-AD88-0A29B67AAE5F}">
      <dgm:prSet/>
      <dgm:spPr/>
      <dgm:t>
        <a:bodyPr/>
        <a:lstStyle/>
        <a:p>
          <a:pPr rtl="0"/>
          <a:r>
            <a:rPr lang="en-US" dirty="0" smtClean="0"/>
            <a:t>Input Credit of Goods+ services from manufacturer</a:t>
          </a:r>
          <a:endParaRPr lang="en-US" dirty="0"/>
        </a:p>
      </dgm:t>
    </dgm:pt>
    <dgm:pt modelId="{534ABD4F-5A3C-4A8E-AF26-2C14924AE235}" type="parTrans" cxnId="{9D82346C-9CD0-4DEF-A466-0929C33FFFF5}">
      <dgm:prSet/>
      <dgm:spPr/>
      <dgm:t>
        <a:bodyPr/>
        <a:lstStyle/>
        <a:p>
          <a:endParaRPr lang="en-US"/>
        </a:p>
      </dgm:t>
    </dgm:pt>
    <dgm:pt modelId="{64242E19-56D0-4713-BA0E-5410F11829F4}" type="sibTrans" cxnId="{9D82346C-9CD0-4DEF-A466-0929C33FFFF5}">
      <dgm:prSet/>
      <dgm:spPr/>
      <dgm:t>
        <a:bodyPr/>
        <a:lstStyle/>
        <a:p>
          <a:endParaRPr lang="en-US"/>
        </a:p>
      </dgm:t>
    </dgm:pt>
    <dgm:pt modelId="{73C90AB5-2EBC-4211-9D47-09D502322A22}">
      <dgm:prSet/>
      <dgm:spPr/>
      <dgm:t>
        <a:bodyPr/>
        <a:lstStyle/>
        <a:p>
          <a:pPr rtl="0"/>
          <a:r>
            <a:rPr lang="en-US" dirty="0" smtClean="0"/>
            <a:t>After taking set off of Input credit, pay the Output Liability on value addition  </a:t>
          </a:r>
          <a:endParaRPr lang="en-US" dirty="0"/>
        </a:p>
      </dgm:t>
    </dgm:pt>
    <dgm:pt modelId="{AAD23E2A-0147-49F0-A661-956E8912BDB4}" type="parTrans" cxnId="{104528DF-83AE-49B7-9492-065032720137}">
      <dgm:prSet/>
      <dgm:spPr/>
      <dgm:t>
        <a:bodyPr/>
        <a:lstStyle/>
        <a:p>
          <a:endParaRPr lang="en-US"/>
        </a:p>
      </dgm:t>
    </dgm:pt>
    <dgm:pt modelId="{5C81A3CB-9B11-4201-B424-865EC3E72766}" type="sibTrans" cxnId="{104528DF-83AE-49B7-9492-065032720137}">
      <dgm:prSet/>
      <dgm:spPr/>
      <dgm:t>
        <a:bodyPr/>
        <a:lstStyle/>
        <a:p>
          <a:endParaRPr lang="en-US"/>
        </a:p>
      </dgm:t>
    </dgm:pt>
    <dgm:pt modelId="{23075DD7-FFEA-42DF-9F30-115EAC38D156}">
      <dgm:prSet/>
      <dgm:spPr/>
      <dgm:t>
        <a:bodyPr/>
        <a:lstStyle/>
        <a:p>
          <a:pPr rtl="0"/>
          <a:r>
            <a:rPr lang="en-US" dirty="0" smtClean="0"/>
            <a:t>Retailer</a:t>
          </a:r>
          <a:endParaRPr lang="en-US" dirty="0"/>
        </a:p>
      </dgm:t>
    </dgm:pt>
    <dgm:pt modelId="{AF268496-9DE2-42D5-A8A0-7BF31B2850E8}" type="parTrans" cxnId="{E3BBD3A7-AF10-405A-89A1-E1CF77E7FB7F}">
      <dgm:prSet/>
      <dgm:spPr/>
      <dgm:t>
        <a:bodyPr/>
        <a:lstStyle/>
        <a:p>
          <a:endParaRPr lang="en-US"/>
        </a:p>
      </dgm:t>
    </dgm:pt>
    <dgm:pt modelId="{04E2FC59-51A7-4FA9-80D7-04F8992D7F88}" type="sibTrans" cxnId="{E3BBD3A7-AF10-405A-89A1-E1CF77E7FB7F}">
      <dgm:prSet/>
      <dgm:spPr/>
      <dgm:t>
        <a:bodyPr/>
        <a:lstStyle/>
        <a:p>
          <a:endParaRPr lang="en-US"/>
        </a:p>
      </dgm:t>
    </dgm:pt>
    <dgm:pt modelId="{CF96BC7F-AA14-4581-9495-89CE29CFC83D}">
      <dgm:prSet/>
      <dgm:spPr/>
      <dgm:t>
        <a:bodyPr/>
        <a:lstStyle/>
        <a:p>
          <a:pPr rtl="0"/>
          <a:r>
            <a:rPr lang="en-US" dirty="0" smtClean="0"/>
            <a:t>Input Credit of Goods+ services from wholesaler</a:t>
          </a:r>
          <a:endParaRPr lang="en-US" dirty="0"/>
        </a:p>
      </dgm:t>
    </dgm:pt>
    <dgm:pt modelId="{9F39381B-7BE3-4857-9FE9-5545CF12D683}" type="parTrans" cxnId="{4C822507-3995-4973-8E2C-A2E4FB99B532}">
      <dgm:prSet/>
      <dgm:spPr/>
      <dgm:t>
        <a:bodyPr/>
        <a:lstStyle/>
        <a:p>
          <a:endParaRPr lang="en-US"/>
        </a:p>
      </dgm:t>
    </dgm:pt>
    <dgm:pt modelId="{84C2F928-6866-4E55-B799-0E3F23007798}" type="sibTrans" cxnId="{4C822507-3995-4973-8E2C-A2E4FB99B532}">
      <dgm:prSet/>
      <dgm:spPr/>
      <dgm:t>
        <a:bodyPr/>
        <a:lstStyle/>
        <a:p>
          <a:endParaRPr lang="en-US"/>
        </a:p>
      </dgm:t>
    </dgm:pt>
    <dgm:pt modelId="{8ADD2DFA-AB4F-4FC9-B1B6-249827C96392}">
      <dgm:prSet/>
      <dgm:spPr/>
      <dgm:t>
        <a:bodyPr/>
        <a:lstStyle/>
        <a:p>
          <a:pPr rtl="0"/>
          <a:r>
            <a:rPr lang="en-US" dirty="0" smtClean="0"/>
            <a:t>After taking set off of Input credit, pay the Output Liability  on value addition </a:t>
          </a:r>
          <a:endParaRPr lang="en-US" dirty="0"/>
        </a:p>
      </dgm:t>
    </dgm:pt>
    <dgm:pt modelId="{78708B36-764B-4F7C-9FBF-2370C8A9884A}" type="parTrans" cxnId="{590A6F9D-3E1C-4020-A639-0D0D6B844322}">
      <dgm:prSet/>
      <dgm:spPr/>
      <dgm:t>
        <a:bodyPr/>
        <a:lstStyle/>
        <a:p>
          <a:endParaRPr lang="en-US"/>
        </a:p>
      </dgm:t>
    </dgm:pt>
    <dgm:pt modelId="{AF4210E3-8D6D-427D-871C-20C783CD9A35}" type="sibTrans" cxnId="{590A6F9D-3E1C-4020-A639-0D0D6B844322}">
      <dgm:prSet/>
      <dgm:spPr/>
      <dgm:t>
        <a:bodyPr/>
        <a:lstStyle/>
        <a:p>
          <a:endParaRPr lang="en-US"/>
        </a:p>
      </dgm:t>
    </dgm:pt>
    <dgm:pt modelId="{E4E7D011-1467-4594-BB7E-301CBA273BD9}">
      <dgm:prSet/>
      <dgm:spPr/>
      <dgm:t>
        <a:bodyPr/>
        <a:lstStyle/>
        <a:p>
          <a:pPr rtl="0"/>
          <a:r>
            <a:rPr lang="en-US" dirty="0" smtClean="0"/>
            <a:t>Consumer</a:t>
          </a:r>
          <a:endParaRPr lang="en-US" dirty="0"/>
        </a:p>
      </dgm:t>
    </dgm:pt>
    <dgm:pt modelId="{AD592865-3F1A-427C-A721-7E98EC458AAF}" type="parTrans" cxnId="{97C3AF15-7D85-41CB-B119-DDBFE4A6BB5D}">
      <dgm:prSet/>
      <dgm:spPr/>
      <dgm:t>
        <a:bodyPr/>
        <a:lstStyle/>
        <a:p>
          <a:endParaRPr lang="en-US"/>
        </a:p>
      </dgm:t>
    </dgm:pt>
    <dgm:pt modelId="{7D0DC68A-CB09-4FD9-9ECF-D639B8898AA5}" type="sibTrans" cxnId="{97C3AF15-7D85-41CB-B119-DDBFE4A6BB5D}">
      <dgm:prSet/>
      <dgm:spPr/>
      <dgm:t>
        <a:bodyPr/>
        <a:lstStyle/>
        <a:p>
          <a:endParaRPr lang="en-US"/>
        </a:p>
      </dgm:t>
    </dgm:pt>
    <dgm:pt modelId="{A74DE872-77FB-4D96-BAEC-1FE2A7406FA3}">
      <dgm:prSet/>
      <dgm:spPr/>
      <dgm:t>
        <a:bodyPr/>
        <a:lstStyle/>
        <a:p>
          <a:pPr rtl="0"/>
          <a:endParaRPr lang="en-US" dirty="0"/>
        </a:p>
      </dgm:t>
    </dgm:pt>
    <dgm:pt modelId="{7404FFDA-6548-44F9-B1EA-D14DCC55B568}" type="parTrans" cxnId="{7616E388-0C82-422A-BC30-847442DDA110}">
      <dgm:prSet/>
      <dgm:spPr/>
      <dgm:t>
        <a:bodyPr/>
        <a:lstStyle/>
        <a:p>
          <a:endParaRPr lang="en-US"/>
        </a:p>
      </dgm:t>
    </dgm:pt>
    <dgm:pt modelId="{D7384B1E-19C1-490C-8AAB-FA083CD8EDD4}" type="sibTrans" cxnId="{7616E388-0C82-422A-BC30-847442DDA110}">
      <dgm:prSet/>
      <dgm:spPr/>
      <dgm:t>
        <a:bodyPr/>
        <a:lstStyle/>
        <a:p>
          <a:endParaRPr lang="en-US"/>
        </a:p>
      </dgm:t>
    </dgm:pt>
    <dgm:pt modelId="{952CBC81-AB62-4386-A9BF-CE0FA3949601}">
      <dgm:prSet/>
      <dgm:spPr/>
      <dgm:t>
        <a:bodyPr/>
        <a:lstStyle/>
        <a:p>
          <a:pPr rtl="0"/>
          <a:r>
            <a:rPr lang="en-US" dirty="0" smtClean="0"/>
            <a:t> Ultimate Output Liability recovered from consumer </a:t>
          </a:r>
          <a:endParaRPr lang="en-US" dirty="0"/>
        </a:p>
      </dgm:t>
    </dgm:pt>
    <dgm:pt modelId="{E595EE3B-7DC8-42FE-BE69-CB37F80238EA}" type="parTrans" cxnId="{490D252C-79FC-4609-A571-4A1BF699A799}">
      <dgm:prSet/>
      <dgm:spPr/>
      <dgm:t>
        <a:bodyPr/>
        <a:lstStyle/>
        <a:p>
          <a:endParaRPr lang="en-US"/>
        </a:p>
      </dgm:t>
    </dgm:pt>
    <dgm:pt modelId="{FD3868D3-D584-44F0-832C-98613805C42E}" type="sibTrans" cxnId="{490D252C-79FC-4609-A571-4A1BF699A799}">
      <dgm:prSet/>
      <dgm:spPr/>
      <dgm:t>
        <a:bodyPr/>
        <a:lstStyle/>
        <a:p>
          <a:endParaRPr lang="en-US"/>
        </a:p>
      </dgm:t>
    </dgm:pt>
    <dgm:pt modelId="{6C8FBC0A-1452-4912-950A-C9178366CE9D}" type="pres">
      <dgm:prSet presAssocID="{C6CDBE5F-7238-47F5-ADD1-5618D69CE252}" presName="linearFlow" presStyleCnt="0">
        <dgm:presLayoutVars>
          <dgm:dir/>
          <dgm:animLvl val="lvl"/>
          <dgm:resizeHandles val="exact"/>
        </dgm:presLayoutVars>
      </dgm:prSet>
      <dgm:spPr/>
      <dgm:t>
        <a:bodyPr/>
        <a:lstStyle/>
        <a:p>
          <a:endParaRPr lang="en-US"/>
        </a:p>
      </dgm:t>
    </dgm:pt>
    <dgm:pt modelId="{D80BFE1D-53CD-40E1-89F5-D9A2EB82AB72}" type="pres">
      <dgm:prSet presAssocID="{22E8140E-6913-458C-8ACB-2CD43AB31649}" presName="composite" presStyleCnt="0"/>
      <dgm:spPr/>
      <dgm:t>
        <a:bodyPr/>
        <a:lstStyle/>
        <a:p>
          <a:endParaRPr lang="en-US"/>
        </a:p>
      </dgm:t>
    </dgm:pt>
    <dgm:pt modelId="{A076A4D0-C2F2-49E2-95A5-919C79E0B942}" type="pres">
      <dgm:prSet presAssocID="{22E8140E-6913-458C-8ACB-2CD43AB31649}" presName="parentText" presStyleLbl="alignNode1" presStyleIdx="0" presStyleCnt="4">
        <dgm:presLayoutVars>
          <dgm:chMax val="1"/>
          <dgm:bulletEnabled val="1"/>
        </dgm:presLayoutVars>
      </dgm:prSet>
      <dgm:spPr/>
      <dgm:t>
        <a:bodyPr/>
        <a:lstStyle/>
        <a:p>
          <a:endParaRPr lang="en-US"/>
        </a:p>
      </dgm:t>
    </dgm:pt>
    <dgm:pt modelId="{249D7C6C-B663-4B83-9F4D-D6A63521FB4E}" type="pres">
      <dgm:prSet presAssocID="{22E8140E-6913-458C-8ACB-2CD43AB31649}" presName="descendantText" presStyleLbl="alignAcc1" presStyleIdx="0" presStyleCnt="4">
        <dgm:presLayoutVars>
          <dgm:bulletEnabled val="1"/>
        </dgm:presLayoutVars>
      </dgm:prSet>
      <dgm:spPr/>
      <dgm:t>
        <a:bodyPr/>
        <a:lstStyle/>
        <a:p>
          <a:endParaRPr lang="en-US"/>
        </a:p>
      </dgm:t>
    </dgm:pt>
    <dgm:pt modelId="{6E7F3A88-7FF3-4B8B-AF81-645501E0FE68}" type="pres">
      <dgm:prSet presAssocID="{A6321E0A-330C-4F63-A9DC-DA647549E757}" presName="sp" presStyleCnt="0"/>
      <dgm:spPr/>
      <dgm:t>
        <a:bodyPr/>
        <a:lstStyle/>
        <a:p>
          <a:endParaRPr lang="en-US"/>
        </a:p>
      </dgm:t>
    </dgm:pt>
    <dgm:pt modelId="{E15C34F4-FA9F-4707-8DA8-B5AE6A1DF794}" type="pres">
      <dgm:prSet presAssocID="{897E3774-C4F9-4ED7-828C-7FEE4182A981}" presName="composite" presStyleCnt="0"/>
      <dgm:spPr/>
      <dgm:t>
        <a:bodyPr/>
        <a:lstStyle/>
        <a:p>
          <a:endParaRPr lang="en-US"/>
        </a:p>
      </dgm:t>
    </dgm:pt>
    <dgm:pt modelId="{D4208AC2-4298-4491-9AA6-FE0ED063D7EA}" type="pres">
      <dgm:prSet presAssocID="{897E3774-C4F9-4ED7-828C-7FEE4182A981}" presName="parentText" presStyleLbl="alignNode1" presStyleIdx="1" presStyleCnt="4">
        <dgm:presLayoutVars>
          <dgm:chMax val="1"/>
          <dgm:bulletEnabled val="1"/>
        </dgm:presLayoutVars>
      </dgm:prSet>
      <dgm:spPr/>
      <dgm:t>
        <a:bodyPr/>
        <a:lstStyle/>
        <a:p>
          <a:endParaRPr lang="en-US"/>
        </a:p>
      </dgm:t>
    </dgm:pt>
    <dgm:pt modelId="{FDCB5C0B-1955-495A-87C5-B0FD5D1CE2B6}" type="pres">
      <dgm:prSet presAssocID="{897E3774-C4F9-4ED7-828C-7FEE4182A981}" presName="descendantText" presStyleLbl="alignAcc1" presStyleIdx="1" presStyleCnt="4">
        <dgm:presLayoutVars>
          <dgm:bulletEnabled val="1"/>
        </dgm:presLayoutVars>
      </dgm:prSet>
      <dgm:spPr/>
      <dgm:t>
        <a:bodyPr/>
        <a:lstStyle/>
        <a:p>
          <a:endParaRPr lang="en-US"/>
        </a:p>
      </dgm:t>
    </dgm:pt>
    <dgm:pt modelId="{FCB46A2C-BD98-4638-BF0D-0FC13C88CE13}" type="pres">
      <dgm:prSet presAssocID="{B226DFBE-A3C5-40E9-85AE-35CBAB2C32BB}" presName="sp" presStyleCnt="0"/>
      <dgm:spPr/>
      <dgm:t>
        <a:bodyPr/>
        <a:lstStyle/>
        <a:p>
          <a:endParaRPr lang="en-US"/>
        </a:p>
      </dgm:t>
    </dgm:pt>
    <dgm:pt modelId="{A42A038B-B730-4349-9D42-BDD1DA60FAAF}" type="pres">
      <dgm:prSet presAssocID="{23075DD7-FFEA-42DF-9F30-115EAC38D156}" presName="composite" presStyleCnt="0"/>
      <dgm:spPr/>
      <dgm:t>
        <a:bodyPr/>
        <a:lstStyle/>
        <a:p>
          <a:endParaRPr lang="en-US"/>
        </a:p>
      </dgm:t>
    </dgm:pt>
    <dgm:pt modelId="{7E05F8D6-8C29-4B45-B1A4-D27C39741595}" type="pres">
      <dgm:prSet presAssocID="{23075DD7-FFEA-42DF-9F30-115EAC38D156}" presName="parentText" presStyleLbl="alignNode1" presStyleIdx="2" presStyleCnt="4">
        <dgm:presLayoutVars>
          <dgm:chMax val="1"/>
          <dgm:bulletEnabled val="1"/>
        </dgm:presLayoutVars>
      </dgm:prSet>
      <dgm:spPr/>
      <dgm:t>
        <a:bodyPr/>
        <a:lstStyle/>
        <a:p>
          <a:endParaRPr lang="en-US"/>
        </a:p>
      </dgm:t>
    </dgm:pt>
    <dgm:pt modelId="{23D152FB-B05F-46CB-83CE-CC82C8BA87CD}" type="pres">
      <dgm:prSet presAssocID="{23075DD7-FFEA-42DF-9F30-115EAC38D156}" presName="descendantText" presStyleLbl="alignAcc1" presStyleIdx="2" presStyleCnt="4" custLinFactNeighborX="632" custLinFactNeighborY="2505">
        <dgm:presLayoutVars>
          <dgm:bulletEnabled val="1"/>
        </dgm:presLayoutVars>
      </dgm:prSet>
      <dgm:spPr/>
      <dgm:t>
        <a:bodyPr/>
        <a:lstStyle/>
        <a:p>
          <a:endParaRPr lang="en-US"/>
        </a:p>
      </dgm:t>
    </dgm:pt>
    <dgm:pt modelId="{05D02193-ABC9-4C3C-BA61-5CE5131C21C4}" type="pres">
      <dgm:prSet presAssocID="{04E2FC59-51A7-4FA9-80D7-04F8992D7F88}" presName="sp" presStyleCnt="0"/>
      <dgm:spPr/>
      <dgm:t>
        <a:bodyPr/>
        <a:lstStyle/>
        <a:p>
          <a:endParaRPr lang="en-US"/>
        </a:p>
      </dgm:t>
    </dgm:pt>
    <dgm:pt modelId="{322494BD-F0B2-4DB7-96A2-859642BA0E79}" type="pres">
      <dgm:prSet presAssocID="{E4E7D011-1467-4594-BB7E-301CBA273BD9}" presName="composite" presStyleCnt="0"/>
      <dgm:spPr/>
      <dgm:t>
        <a:bodyPr/>
        <a:lstStyle/>
        <a:p>
          <a:endParaRPr lang="en-US"/>
        </a:p>
      </dgm:t>
    </dgm:pt>
    <dgm:pt modelId="{11000676-B123-4E0C-8889-CAE63D4F61C8}" type="pres">
      <dgm:prSet presAssocID="{E4E7D011-1467-4594-BB7E-301CBA273BD9}" presName="parentText" presStyleLbl="alignNode1" presStyleIdx="3" presStyleCnt="4">
        <dgm:presLayoutVars>
          <dgm:chMax val="1"/>
          <dgm:bulletEnabled val="1"/>
        </dgm:presLayoutVars>
      </dgm:prSet>
      <dgm:spPr/>
      <dgm:t>
        <a:bodyPr/>
        <a:lstStyle/>
        <a:p>
          <a:endParaRPr lang="en-US"/>
        </a:p>
      </dgm:t>
    </dgm:pt>
    <dgm:pt modelId="{56194AAE-6A8E-47A2-8276-535D7C1F8605}" type="pres">
      <dgm:prSet presAssocID="{E4E7D011-1467-4594-BB7E-301CBA273BD9}" presName="descendantText" presStyleLbl="alignAcc1" presStyleIdx="3" presStyleCnt="4" custLinFactNeighborX="-178" custLinFactNeighborY="3511">
        <dgm:presLayoutVars>
          <dgm:bulletEnabled val="1"/>
        </dgm:presLayoutVars>
      </dgm:prSet>
      <dgm:spPr/>
      <dgm:t>
        <a:bodyPr/>
        <a:lstStyle/>
        <a:p>
          <a:endParaRPr lang="en-US"/>
        </a:p>
      </dgm:t>
    </dgm:pt>
  </dgm:ptLst>
  <dgm:cxnLst>
    <dgm:cxn modelId="{092C0C35-735D-4E7D-9123-B9A7FC6A48A7}" srcId="{C6CDBE5F-7238-47F5-ADD1-5618D69CE252}" destId="{22E8140E-6913-458C-8ACB-2CD43AB31649}" srcOrd="0" destOrd="0" parTransId="{5644B54C-1010-402A-AB42-C7BC4EBF08EE}" sibTransId="{A6321E0A-330C-4F63-A9DC-DA647549E757}"/>
    <dgm:cxn modelId="{4EDBC800-0734-4F02-8A41-FBA5CAF5B127}" srcId="{22E8140E-6913-458C-8ACB-2CD43AB31649}" destId="{DE62D970-5510-410D-A006-EBD59323E7CE}" srcOrd="0" destOrd="0" parTransId="{8308EF56-1C1E-4F6A-8B16-EB37C350003A}" sibTransId="{CDEB8489-6925-4138-9B6E-ADD7D9CF7AC8}"/>
    <dgm:cxn modelId="{17FF8AD4-B1C9-41C0-8AD6-187F0580D7DD}" type="presOf" srcId="{73C90AB5-2EBC-4211-9D47-09D502322A22}" destId="{FDCB5C0B-1955-495A-87C5-B0FD5D1CE2B6}" srcOrd="0" destOrd="1" presId="urn:microsoft.com/office/officeart/2005/8/layout/chevron2"/>
    <dgm:cxn modelId="{9D82346C-9CD0-4DEF-A466-0929C33FFFF5}" srcId="{897E3774-C4F9-4ED7-828C-7FEE4182A981}" destId="{9EB639A1-CAC8-4D26-AD88-0A29B67AAE5F}" srcOrd="0" destOrd="0" parTransId="{534ABD4F-5A3C-4A8E-AF26-2C14924AE235}" sibTransId="{64242E19-56D0-4713-BA0E-5410F11829F4}"/>
    <dgm:cxn modelId="{79F9A23C-AD85-4ED3-B203-99675000491F}" type="presOf" srcId="{897E3774-C4F9-4ED7-828C-7FEE4182A981}" destId="{D4208AC2-4298-4491-9AA6-FE0ED063D7EA}" srcOrd="0" destOrd="0" presId="urn:microsoft.com/office/officeart/2005/8/layout/chevron2"/>
    <dgm:cxn modelId="{799A0584-2ED0-4077-9B7F-114CBBD764CB}" type="presOf" srcId="{3C395CDE-262E-410C-B9A9-E66A057802C9}" destId="{249D7C6C-B663-4B83-9F4D-D6A63521FB4E}" srcOrd="0" destOrd="1" presId="urn:microsoft.com/office/officeart/2005/8/layout/chevron2"/>
    <dgm:cxn modelId="{E3BBD3A7-AF10-405A-89A1-E1CF77E7FB7F}" srcId="{C6CDBE5F-7238-47F5-ADD1-5618D69CE252}" destId="{23075DD7-FFEA-42DF-9F30-115EAC38D156}" srcOrd="2" destOrd="0" parTransId="{AF268496-9DE2-42D5-A8A0-7BF31B2850E8}" sibTransId="{04E2FC59-51A7-4FA9-80D7-04F8992D7F88}"/>
    <dgm:cxn modelId="{1B883856-C9BD-4946-AC66-87C10624877A}" type="presOf" srcId="{CF96BC7F-AA14-4581-9495-89CE29CFC83D}" destId="{23D152FB-B05F-46CB-83CE-CC82C8BA87CD}" srcOrd="0" destOrd="0" presId="urn:microsoft.com/office/officeart/2005/8/layout/chevron2"/>
    <dgm:cxn modelId="{4ADE34C3-4B20-4724-8D26-39071EC5A07A}" srcId="{C6CDBE5F-7238-47F5-ADD1-5618D69CE252}" destId="{897E3774-C4F9-4ED7-828C-7FEE4182A981}" srcOrd="1" destOrd="0" parTransId="{9D666388-109A-444C-8B92-A59173F4BAF6}" sibTransId="{B226DFBE-A3C5-40E9-85AE-35CBAB2C32BB}"/>
    <dgm:cxn modelId="{E74280E7-EA09-4ED5-B784-8495156B2DDD}" type="presOf" srcId="{8ADD2DFA-AB4F-4FC9-B1B6-249827C96392}" destId="{23D152FB-B05F-46CB-83CE-CC82C8BA87CD}" srcOrd="0" destOrd="1" presId="urn:microsoft.com/office/officeart/2005/8/layout/chevron2"/>
    <dgm:cxn modelId="{F6F51AAA-799D-43DD-9D5A-D43155E20D8F}" type="presOf" srcId="{C6CDBE5F-7238-47F5-ADD1-5618D69CE252}" destId="{6C8FBC0A-1452-4912-950A-C9178366CE9D}" srcOrd="0" destOrd="0" presId="urn:microsoft.com/office/officeart/2005/8/layout/chevron2"/>
    <dgm:cxn modelId="{090893F3-2EAF-4356-A920-40F96734D77E}" type="presOf" srcId="{E4E7D011-1467-4594-BB7E-301CBA273BD9}" destId="{11000676-B123-4E0C-8889-CAE63D4F61C8}" srcOrd="0" destOrd="0" presId="urn:microsoft.com/office/officeart/2005/8/layout/chevron2"/>
    <dgm:cxn modelId="{69AF6014-90A5-4688-A1D7-B23F2D425636}" type="presOf" srcId="{DE62D970-5510-410D-A006-EBD59323E7CE}" destId="{249D7C6C-B663-4B83-9F4D-D6A63521FB4E}" srcOrd="0" destOrd="0" presId="urn:microsoft.com/office/officeart/2005/8/layout/chevron2"/>
    <dgm:cxn modelId="{C4842B86-7745-4884-9E0F-34D589069A67}" srcId="{22E8140E-6913-458C-8ACB-2CD43AB31649}" destId="{3C395CDE-262E-410C-B9A9-E66A057802C9}" srcOrd="1" destOrd="0" parTransId="{1D976855-2A5C-4729-B159-2B2ADFB0F181}" sibTransId="{1AD5B7BA-07A5-42D5-8277-8775E3382EE1}"/>
    <dgm:cxn modelId="{4C822507-3995-4973-8E2C-A2E4FB99B532}" srcId="{23075DD7-FFEA-42DF-9F30-115EAC38D156}" destId="{CF96BC7F-AA14-4581-9495-89CE29CFC83D}" srcOrd="0" destOrd="0" parTransId="{9F39381B-7BE3-4857-9FE9-5545CF12D683}" sibTransId="{84C2F928-6866-4E55-B799-0E3F23007798}"/>
    <dgm:cxn modelId="{590A6F9D-3E1C-4020-A639-0D0D6B844322}" srcId="{23075DD7-FFEA-42DF-9F30-115EAC38D156}" destId="{8ADD2DFA-AB4F-4FC9-B1B6-249827C96392}" srcOrd="1" destOrd="0" parTransId="{78708B36-764B-4F7C-9FBF-2370C8A9884A}" sibTransId="{AF4210E3-8D6D-427D-871C-20C783CD9A35}"/>
    <dgm:cxn modelId="{97C3AF15-7D85-41CB-B119-DDBFE4A6BB5D}" srcId="{C6CDBE5F-7238-47F5-ADD1-5618D69CE252}" destId="{E4E7D011-1467-4594-BB7E-301CBA273BD9}" srcOrd="3" destOrd="0" parTransId="{AD592865-3F1A-427C-A721-7E98EC458AAF}" sibTransId="{7D0DC68A-CB09-4FD9-9ECF-D639B8898AA5}"/>
    <dgm:cxn modelId="{4757F7B6-98E7-4A3C-88FB-B4910AA6A195}" type="presOf" srcId="{23075DD7-FFEA-42DF-9F30-115EAC38D156}" destId="{7E05F8D6-8C29-4B45-B1A4-D27C39741595}" srcOrd="0" destOrd="0" presId="urn:microsoft.com/office/officeart/2005/8/layout/chevron2"/>
    <dgm:cxn modelId="{B2F8D278-4E4E-4A94-9FF8-A54A9ED2D8E2}" type="presOf" srcId="{A74DE872-77FB-4D96-BAEC-1FE2A7406FA3}" destId="{56194AAE-6A8E-47A2-8276-535D7C1F8605}" srcOrd="0" destOrd="0" presId="urn:microsoft.com/office/officeart/2005/8/layout/chevron2"/>
    <dgm:cxn modelId="{E6ACDFA1-533A-4FF3-A5EF-4C067B51E631}" type="presOf" srcId="{22E8140E-6913-458C-8ACB-2CD43AB31649}" destId="{A076A4D0-C2F2-49E2-95A5-919C79E0B942}" srcOrd="0" destOrd="0" presId="urn:microsoft.com/office/officeart/2005/8/layout/chevron2"/>
    <dgm:cxn modelId="{104528DF-83AE-49B7-9492-065032720137}" srcId="{897E3774-C4F9-4ED7-828C-7FEE4182A981}" destId="{73C90AB5-2EBC-4211-9D47-09D502322A22}" srcOrd="1" destOrd="0" parTransId="{AAD23E2A-0147-49F0-A661-956E8912BDB4}" sibTransId="{5C81A3CB-9B11-4201-B424-865EC3E72766}"/>
    <dgm:cxn modelId="{CB0B93B4-8DFE-465C-8952-C0EE2F41DC0A}" type="presOf" srcId="{9EB639A1-CAC8-4D26-AD88-0A29B67AAE5F}" destId="{FDCB5C0B-1955-495A-87C5-B0FD5D1CE2B6}" srcOrd="0" destOrd="0" presId="urn:microsoft.com/office/officeart/2005/8/layout/chevron2"/>
    <dgm:cxn modelId="{490D252C-79FC-4609-A571-4A1BF699A799}" srcId="{E4E7D011-1467-4594-BB7E-301CBA273BD9}" destId="{952CBC81-AB62-4386-A9BF-CE0FA3949601}" srcOrd="1" destOrd="0" parTransId="{E595EE3B-7DC8-42FE-BE69-CB37F80238EA}" sibTransId="{FD3868D3-D584-44F0-832C-98613805C42E}"/>
    <dgm:cxn modelId="{7616E388-0C82-422A-BC30-847442DDA110}" srcId="{E4E7D011-1467-4594-BB7E-301CBA273BD9}" destId="{A74DE872-77FB-4D96-BAEC-1FE2A7406FA3}" srcOrd="0" destOrd="0" parTransId="{7404FFDA-6548-44F9-B1EA-D14DCC55B568}" sibTransId="{D7384B1E-19C1-490C-8AAB-FA083CD8EDD4}"/>
    <dgm:cxn modelId="{4FB40962-EF37-4B39-8533-F8DF95FC2AA0}" type="presOf" srcId="{952CBC81-AB62-4386-A9BF-CE0FA3949601}" destId="{56194AAE-6A8E-47A2-8276-535D7C1F8605}" srcOrd="0" destOrd="1" presId="urn:microsoft.com/office/officeart/2005/8/layout/chevron2"/>
    <dgm:cxn modelId="{1F45519C-63F9-4F7A-A04E-541FAE7C9F65}" type="presParOf" srcId="{6C8FBC0A-1452-4912-950A-C9178366CE9D}" destId="{D80BFE1D-53CD-40E1-89F5-D9A2EB82AB72}" srcOrd="0" destOrd="0" presId="urn:microsoft.com/office/officeart/2005/8/layout/chevron2"/>
    <dgm:cxn modelId="{76F249CF-B082-439D-8E16-E4F74DACEA04}" type="presParOf" srcId="{D80BFE1D-53CD-40E1-89F5-D9A2EB82AB72}" destId="{A076A4D0-C2F2-49E2-95A5-919C79E0B942}" srcOrd="0" destOrd="0" presId="urn:microsoft.com/office/officeart/2005/8/layout/chevron2"/>
    <dgm:cxn modelId="{467C76A3-0B17-4C7E-83A3-ED88E6A97CE2}" type="presParOf" srcId="{D80BFE1D-53CD-40E1-89F5-D9A2EB82AB72}" destId="{249D7C6C-B663-4B83-9F4D-D6A63521FB4E}" srcOrd="1" destOrd="0" presId="urn:microsoft.com/office/officeart/2005/8/layout/chevron2"/>
    <dgm:cxn modelId="{6EE5AB93-00BA-4DF8-B045-5A680D203294}" type="presParOf" srcId="{6C8FBC0A-1452-4912-950A-C9178366CE9D}" destId="{6E7F3A88-7FF3-4B8B-AF81-645501E0FE68}" srcOrd="1" destOrd="0" presId="urn:microsoft.com/office/officeart/2005/8/layout/chevron2"/>
    <dgm:cxn modelId="{25C83712-EDC9-4CA6-82A1-007123BAD843}" type="presParOf" srcId="{6C8FBC0A-1452-4912-950A-C9178366CE9D}" destId="{E15C34F4-FA9F-4707-8DA8-B5AE6A1DF794}" srcOrd="2" destOrd="0" presId="urn:microsoft.com/office/officeart/2005/8/layout/chevron2"/>
    <dgm:cxn modelId="{0FAEDF02-BC5F-4B7D-93ED-2CCCDA357D82}" type="presParOf" srcId="{E15C34F4-FA9F-4707-8DA8-B5AE6A1DF794}" destId="{D4208AC2-4298-4491-9AA6-FE0ED063D7EA}" srcOrd="0" destOrd="0" presId="urn:microsoft.com/office/officeart/2005/8/layout/chevron2"/>
    <dgm:cxn modelId="{46FEDC29-0283-4C65-9617-9775C609C80A}" type="presParOf" srcId="{E15C34F4-FA9F-4707-8DA8-B5AE6A1DF794}" destId="{FDCB5C0B-1955-495A-87C5-B0FD5D1CE2B6}" srcOrd="1" destOrd="0" presId="urn:microsoft.com/office/officeart/2005/8/layout/chevron2"/>
    <dgm:cxn modelId="{F9C0BE2F-2F83-4635-B006-B3B73EAD29CD}" type="presParOf" srcId="{6C8FBC0A-1452-4912-950A-C9178366CE9D}" destId="{FCB46A2C-BD98-4638-BF0D-0FC13C88CE13}" srcOrd="3" destOrd="0" presId="urn:microsoft.com/office/officeart/2005/8/layout/chevron2"/>
    <dgm:cxn modelId="{86E8D8D6-C3C0-4A99-99B0-4F15B0F5EA97}" type="presParOf" srcId="{6C8FBC0A-1452-4912-950A-C9178366CE9D}" destId="{A42A038B-B730-4349-9D42-BDD1DA60FAAF}" srcOrd="4" destOrd="0" presId="urn:microsoft.com/office/officeart/2005/8/layout/chevron2"/>
    <dgm:cxn modelId="{3AD8D3A1-238A-4D43-B377-C996D0522B02}" type="presParOf" srcId="{A42A038B-B730-4349-9D42-BDD1DA60FAAF}" destId="{7E05F8D6-8C29-4B45-B1A4-D27C39741595}" srcOrd="0" destOrd="0" presId="urn:microsoft.com/office/officeart/2005/8/layout/chevron2"/>
    <dgm:cxn modelId="{228BE916-C8E4-4E9A-B16E-50965873E33B}" type="presParOf" srcId="{A42A038B-B730-4349-9D42-BDD1DA60FAAF}" destId="{23D152FB-B05F-46CB-83CE-CC82C8BA87CD}" srcOrd="1" destOrd="0" presId="urn:microsoft.com/office/officeart/2005/8/layout/chevron2"/>
    <dgm:cxn modelId="{F1221980-BBA8-456D-920F-F868BDBBE41E}" type="presParOf" srcId="{6C8FBC0A-1452-4912-950A-C9178366CE9D}" destId="{05D02193-ABC9-4C3C-BA61-5CE5131C21C4}" srcOrd="5" destOrd="0" presId="urn:microsoft.com/office/officeart/2005/8/layout/chevron2"/>
    <dgm:cxn modelId="{0F2670F9-EF6F-4931-A848-1293CE8F6381}" type="presParOf" srcId="{6C8FBC0A-1452-4912-950A-C9178366CE9D}" destId="{322494BD-F0B2-4DB7-96A2-859642BA0E79}" srcOrd="6" destOrd="0" presId="urn:microsoft.com/office/officeart/2005/8/layout/chevron2"/>
    <dgm:cxn modelId="{B2561F76-D6DE-4ACD-94FA-0CB430686412}" type="presParOf" srcId="{322494BD-F0B2-4DB7-96A2-859642BA0E79}" destId="{11000676-B123-4E0C-8889-CAE63D4F61C8}" srcOrd="0" destOrd="0" presId="urn:microsoft.com/office/officeart/2005/8/layout/chevron2"/>
    <dgm:cxn modelId="{66565072-9BC9-4275-A5FD-B6D83DBDF622}" type="presParOf" srcId="{322494BD-F0B2-4DB7-96A2-859642BA0E79}" destId="{56194AAE-6A8E-47A2-8276-535D7C1F86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97B58A-CD81-4990-9338-64AA413F17C6}" type="doc">
      <dgm:prSet loTypeId="urn:microsoft.com/office/officeart/2005/8/layout/cycle6" loCatId="cycle" qsTypeId="urn:microsoft.com/office/officeart/2005/8/quickstyle/3d2" qsCatId="3D" csTypeId="urn:microsoft.com/office/officeart/2005/8/colors/colorful1#1" csCatId="colorful" phldr="1"/>
      <dgm:spPr/>
      <dgm:t>
        <a:bodyPr/>
        <a:lstStyle/>
        <a:p>
          <a:endParaRPr lang="en-IN"/>
        </a:p>
      </dgm:t>
    </dgm:pt>
    <dgm:pt modelId="{780A42CA-310E-4CB6-A45F-CDC313C2B8D9}">
      <dgm:prSet phldrT="[Text]" custT="1"/>
      <dgm:spPr/>
      <dgm:t>
        <a:bodyPr/>
        <a:lstStyle/>
        <a:p>
          <a:r>
            <a:rPr lang="en-IN" sz="1600" b="1" dirty="0" smtClean="0"/>
            <a:t>Procurement and Sourcing</a:t>
          </a:r>
          <a:endParaRPr lang="en-IN" sz="1600" b="1" dirty="0"/>
        </a:p>
      </dgm:t>
    </dgm:pt>
    <dgm:pt modelId="{64D14C47-B311-4215-830D-4453D194B3FD}" type="parTrans" cxnId="{BB2CCD04-4C29-41EE-8882-D3AEA06D5526}">
      <dgm:prSet/>
      <dgm:spPr/>
      <dgm:t>
        <a:bodyPr/>
        <a:lstStyle/>
        <a:p>
          <a:endParaRPr lang="en-IN"/>
        </a:p>
      </dgm:t>
    </dgm:pt>
    <dgm:pt modelId="{12AE34FF-5FC0-4F71-A2D1-FD646F87054F}" type="sibTrans" cxnId="{BB2CCD04-4C29-41EE-8882-D3AEA06D5526}">
      <dgm:prSet/>
      <dgm:spPr/>
      <dgm:t>
        <a:bodyPr/>
        <a:lstStyle/>
        <a:p>
          <a:endParaRPr lang="en-IN"/>
        </a:p>
      </dgm:t>
    </dgm:pt>
    <dgm:pt modelId="{A95198E7-6638-413D-8943-334B116A2570}">
      <dgm:prSet phldrT="[Text]" custT="1"/>
      <dgm:spPr/>
      <dgm:t>
        <a:bodyPr/>
        <a:lstStyle/>
        <a:p>
          <a:r>
            <a:rPr lang="en-IN" sz="1600" b="1" dirty="0" smtClean="0"/>
            <a:t>Sales and marketing</a:t>
          </a:r>
          <a:endParaRPr lang="en-IN" sz="1600" b="1" dirty="0"/>
        </a:p>
      </dgm:t>
    </dgm:pt>
    <dgm:pt modelId="{1D23665C-6CF9-40CD-9553-E4806F0CE347}" type="parTrans" cxnId="{EEA4B2CD-68F4-4856-9B13-CC168B1761DE}">
      <dgm:prSet/>
      <dgm:spPr/>
      <dgm:t>
        <a:bodyPr/>
        <a:lstStyle/>
        <a:p>
          <a:endParaRPr lang="en-IN"/>
        </a:p>
      </dgm:t>
    </dgm:pt>
    <dgm:pt modelId="{E1DD6AC7-19C6-436C-A356-0A0D509C9B4D}" type="sibTrans" cxnId="{EEA4B2CD-68F4-4856-9B13-CC168B1761DE}">
      <dgm:prSet/>
      <dgm:spPr/>
      <dgm:t>
        <a:bodyPr/>
        <a:lstStyle/>
        <a:p>
          <a:endParaRPr lang="en-IN"/>
        </a:p>
      </dgm:t>
    </dgm:pt>
    <dgm:pt modelId="{DC8AC314-F4A6-4B1A-B53B-AFC1CB67A836}">
      <dgm:prSet phldrT="[Text]" custT="1"/>
      <dgm:spPr/>
      <dgm:t>
        <a:bodyPr/>
        <a:lstStyle/>
        <a:p>
          <a:r>
            <a:rPr lang="en-IN" sz="1600" b="1" dirty="0" smtClean="0"/>
            <a:t>Logistics</a:t>
          </a:r>
          <a:endParaRPr lang="en-IN" sz="1600" b="1" dirty="0"/>
        </a:p>
      </dgm:t>
    </dgm:pt>
    <dgm:pt modelId="{24F7F942-21C3-4C63-A44D-47BA45AA50D3}" type="parTrans" cxnId="{6C683C7B-CD58-4D61-B602-74579E406004}">
      <dgm:prSet/>
      <dgm:spPr/>
      <dgm:t>
        <a:bodyPr/>
        <a:lstStyle/>
        <a:p>
          <a:endParaRPr lang="en-IN"/>
        </a:p>
      </dgm:t>
    </dgm:pt>
    <dgm:pt modelId="{62FF35E4-5EA2-4BA5-89E8-F13757C42D37}" type="sibTrans" cxnId="{6C683C7B-CD58-4D61-B602-74579E406004}">
      <dgm:prSet/>
      <dgm:spPr/>
      <dgm:t>
        <a:bodyPr/>
        <a:lstStyle/>
        <a:p>
          <a:endParaRPr lang="en-IN"/>
        </a:p>
      </dgm:t>
    </dgm:pt>
    <dgm:pt modelId="{6C9FA4D0-759F-43C0-A1AA-B1094178DF7E}">
      <dgm:prSet phldrT="[Text]" custT="1"/>
      <dgm:spPr/>
      <dgm:t>
        <a:bodyPr/>
        <a:lstStyle/>
        <a:p>
          <a:r>
            <a:rPr lang="en-IN" sz="1600" b="1" dirty="0" smtClean="0"/>
            <a:t>Product Pricing</a:t>
          </a:r>
          <a:endParaRPr lang="en-IN" sz="1600" b="1" dirty="0"/>
        </a:p>
      </dgm:t>
    </dgm:pt>
    <dgm:pt modelId="{53DB750C-6D20-48C2-A197-0B70E52EE951}" type="parTrans" cxnId="{4A7A3211-1D17-4EC1-B05F-E6B335DB4114}">
      <dgm:prSet/>
      <dgm:spPr/>
      <dgm:t>
        <a:bodyPr/>
        <a:lstStyle/>
        <a:p>
          <a:endParaRPr lang="en-IN"/>
        </a:p>
      </dgm:t>
    </dgm:pt>
    <dgm:pt modelId="{A5E73AF9-1ED4-4316-BD86-352A0221E81D}" type="sibTrans" cxnId="{4A7A3211-1D17-4EC1-B05F-E6B335DB4114}">
      <dgm:prSet/>
      <dgm:spPr/>
      <dgm:t>
        <a:bodyPr/>
        <a:lstStyle/>
        <a:p>
          <a:endParaRPr lang="en-IN"/>
        </a:p>
      </dgm:t>
    </dgm:pt>
    <dgm:pt modelId="{810CE699-1EA8-427D-8D40-AD75D5F134DC}">
      <dgm:prSet phldrT="[Text]" custT="1"/>
      <dgm:spPr/>
      <dgm:t>
        <a:bodyPr/>
        <a:lstStyle/>
        <a:p>
          <a:r>
            <a:rPr lang="en-IN" sz="1600" b="1" dirty="0" smtClean="0"/>
            <a:t>Profitability</a:t>
          </a:r>
          <a:endParaRPr lang="en-IN" sz="1600" b="1" dirty="0"/>
        </a:p>
      </dgm:t>
    </dgm:pt>
    <dgm:pt modelId="{82ADFB6A-86DB-449D-9469-BB2EF0884879}" type="parTrans" cxnId="{4FDD26FB-8F9D-4E6B-8AE3-954DD5221AD7}">
      <dgm:prSet/>
      <dgm:spPr/>
      <dgm:t>
        <a:bodyPr/>
        <a:lstStyle/>
        <a:p>
          <a:endParaRPr lang="en-IN"/>
        </a:p>
      </dgm:t>
    </dgm:pt>
    <dgm:pt modelId="{B9F868D4-7B05-41C7-9BD2-FD8D33BFF284}" type="sibTrans" cxnId="{4FDD26FB-8F9D-4E6B-8AE3-954DD5221AD7}">
      <dgm:prSet/>
      <dgm:spPr/>
      <dgm:t>
        <a:bodyPr/>
        <a:lstStyle/>
        <a:p>
          <a:endParaRPr lang="en-IN"/>
        </a:p>
      </dgm:t>
    </dgm:pt>
    <dgm:pt modelId="{8EAA883E-FA81-48A4-BC5E-9F7C3ED0E00F}">
      <dgm:prSet phldrT="[Text]" custT="1"/>
      <dgm:spPr>
        <a:solidFill>
          <a:srgbClr val="C00000"/>
        </a:solidFill>
      </dgm:spPr>
      <dgm:t>
        <a:bodyPr/>
        <a:lstStyle/>
        <a:p>
          <a:r>
            <a:rPr lang="en-IN" sz="1600" b="1" dirty="0" smtClean="0"/>
            <a:t>Distribution</a:t>
          </a:r>
          <a:endParaRPr lang="en-IN" sz="1600" b="1" dirty="0"/>
        </a:p>
      </dgm:t>
    </dgm:pt>
    <dgm:pt modelId="{1C1C4C75-2448-4DD3-BD8F-0DF401E6CACF}" type="parTrans" cxnId="{951241BA-E79E-479A-B0D6-11799F81EA9C}">
      <dgm:prSet/>
      <dgm:spPr/>
      <dgm:t>
        <a:bodyPr/>
        <a:lstStyle/>
        <a:p>
          <a:endParaRPr lang="en-IN"/>
        </a:p>
      </dgm:t>
    </dgm:pt>
    <dgm:pt modelId="{202814D6-B9B8-45CA-B4FE-81543EA25466}" type="sibTrans" cxnId="{951241BA-E79E-479A-B0D6-11799F81EA9C}">
      <dgm:prSet/>
      <dgm:spPr/>
      <dgm:t>
        <a:bodyPr/>
        <a:lstStyle/>
        <a:p>
          <a:endParaRPr lang="en-IN"/>
        </a:p>
      </dgm:t>
    </dgm:pt>
    <dgm:pt modelId="{D8DA24A2-63A1-4163-8CF5-79C82271E292}">
      <dgm:prSet phldrT="[Text]" custT="1"/>
      <dgm:spPr/>
      <dgm:t>
        <a:bodyPr/>
        <a:lstStyle/>
        <a:p>
          <a:r>
            <a:rPr lang="en-IN" sz="1600" b="1" dirty="0" smtClean="0"/>
            <a:t>Working Capital</a:t>
          </a:r>
          <a:endParaRPr lang="en-IN" sz="1600" b="1" dirty="0"/>
        </a:p>
      </dgm:t>
    </dgm:pt>
    <dgm:pt modelId="{32A75C14-B233-4891-9171-3A9A0A33DC6A}" type="parTrans" cxnId="{1674892F-D725-4C13-BD2A-612C819F895F}">
      <dgm:prSet/>
      <dgm:spPr/>
      <dgm:t>
        <a:bodyPr/>
        <a:lstStyle/>
        <a:p>
          <a:endParaRPr lang="en-IN"/>
        </a:p>
      </dgm:t>
    </dgm:pt>
    <dgm:pt modelId="{1F47CD94-8C1A-43F0-AE36-26701157D7EB}" type="sibTrans" cxnId="{1674892F-D725-4C13-BD2A-612C819F895F}">
      <dgm:prSet/>
      <dgm:spPr/>
      <dgm:t>
        <a:bodyPr/>
        <a:lstStyle/>
        <a:p>
          <a:endParaRPr lang="en-IN"/>
        </a:p>
      </dgm:t>
    </dgm:pt>
    <dgm:pt modelId="{28614577-8A54-4A07-91DC-38176D4ED675}">
      <dgm:prSet phldrT="[Text]" custT="1"/>
      <dgm:spPr>
        <a:solidFill>
          <a:srgbClr val="7030A0"/>
        </a:solidFill>
      </dgm:spPr>
      <dgm:t>
        <a:bodyPr/>
        <a:lstStyle/>
        <a:p>
          <a:r>
            <a:rPr lang="en-IN" sz="1600" b="1" dirty="0" smtClean="0"/>
            <a:t>Accounting</a:t>
          </a:r>
          <a:endParaRPr lang="en-IN" sz="1600" b="1" dirty="0"/>
        </a:p>
      </dgm:t>
    </dgm:pt>
    <dgm:pt modelId="{CFE0EEC4-96D9-459D-A0EF-79663BB83986}" type="parTrans" cxnId="{5C85D793-701E-4F18-9A0D-8D0D02D25A84}">
      <dgm:prSet/>
      <dgm:spPr/>
      <dgm:t>
        <a:bodyPr/>
        <a:lstStyle/>
        <a:p>
          <a:endParaRPr lang="en-IN"/>
        </a:p>
      </dgm:t>
    </dgm:pt>
    <dgm:pt modelId="{8C4D6584-0B57-45B8-859D-DF49EE86A011}" type="sibTrans" cxnId="{5C85D793-701E-4F18-9A0D-8D0D02D25A84}">
      <dgm:prSet/>
      <dgm:spPr/>
      <dgm:t>
        <a:bodyPr/>
        <a:lstStyle/>
        <a:p>
          <a:endParaRPr lang="en-IN"/>
        </a:p>
      </dgm:t>
    </dgm:pt>
    <dgm:pt modelId="{E11F3107-4656-4C9C-B50E-14A5F2CC1139}">
      <dgm:prSet phldrT="[Text]" custT="1"/>
      <dgm:spPr/>
      <dgm:t>
        <a:bodyPr/>
        <a:lstStyle/>
        <a:p>
          <a:r>
            <a:rPr lang="en-IN" sz="1600" b="1" dirty="0" smtClean="0"/>
            <a:t>Human Resource</a:t>
          </a:r>
          <a:endParaRPr lang="en-IN" sz="1600" b="1" dirty="0"/>
        </a:p>
      </dgm:t>
    </dgm:pt>
    <dgm:pt modelId="{F7BCD2E5-53BB-4EDB-A793-CF482171540B}" type="parTrans" cxnId="{8D05B63B-68DF-44B2-81DE-7A628F8CEB76}">
      <dgm:prSet/>
      <dgm:spPr/>
      <dgm:t>
        <a:bodyPr/>
        <a:lstStyle/>
        <a:p>
          <a:endParaRPr lang="en-IN"/>
        </a:p>
      </dgm:t>
    </dgm:pt>
    <dgm:pt modelId="{B6E19B35-D5BD-4D47-A36A-5B31F043DC5A}" type="sibTrans" cxnId="{8D05B63B-68DF-44B2-81DE-7A628F8CEB76}">
      <dgm:prSet/>
      <dgm:spPr/>
      <dgm:t>
        <a:bodyPr/>
        <a:lstStyle/>
        <a:p>
          <a:endParaRPr lang="en-IN"/>
        </a:p>
      </dgm:t>
    </dgm:pt>
    <dgm:pt modelId="{DDD5C992-4916-4D1F-9440-B29A5D1A1896}">
      <dgm:prSet phldrT="[Text]" custT="1"/>
      <dgm:spPr/>
      <dgm:t>
        <a:bodyPr/>
        <a:lstStyle/>
        <a:p>
          <a:r>
            <a:rPr lang="en-IN" sz="1600" b="1" dirty="0" smtClean="0"/>
            <a:t>Current &amp; Future investments</a:t>
          </a:r>
          <a:endParaRPr lang="en-IN" sz="1600" b="1" dirty="0"/>
        </a:p>
      </dgm:t>
    </dgm:pt>
    <dgm:pt modelId="{5439822B-BF70-4C15-92C0-FBAF1FA28D5C}" type="parTrans" cxnId="{C96EA798-B343-4229-A482-D99E311080F4}">
      <dgm:prSet/>
      <dgm:spPr/>
      <dgm:t>
        <a:bodyPr/>
        <a:lstStyle/>
        <a:p>
          <a:endParaRPr lang="en-IN"/>
        </a:p>
      </dgm:t>
    </dgm:pt>
    <dgm:pt modelId="{65D0B557-D3F5-4107-B785-F9BF12C3BDE3}" type="sibTrans" cxnId="{C96EA798-B343-4229-A482-D99E311080F4}">
      <dgm:prSet/>
      <dgm:spPr/>
      <dgm:t>
        <a:bodyPr/>
        <a:lstStyle/>
        <a:p>
          <a:endParaRPr lang="en-IN"/>
        </a:p>
      </dgm:t>
    </dgm:pt>
    <dgm:pt modelId="{B0E35FFD-F562-4172-B51D-D8D6D23D6D9B}" type="pres">
      <dgm:prSet presAssocID="{6A97B58A-CD81-4990-9338-64AA413F17C6}" presName="cycle" presStyleCnt="0">
        <dgm:presLayoutVars>
          <dgm:dir/>
          <dgm:resizeHandles val="exact"/>
        </dgm:presLayoutVars>
      </dgm:prSet>
      <dgm:spPr/>
      <dgm:t>
        <a:bodyPr/>
        <a:lstStyle/>
        <a:p>
          <a:endParaRPr lang="en-IN"/>
        </a:p>
      </dgm:t>
    </dgm:pt>
    <dgm:pt modelId="{2F881DA6-546E-444F-ACF3-BBECD1B37A16}" type="pres">
      <dgm:prSet presAssocID="{780A42CA-310E-4CB6-A45F-CDC313C2B8D9}" presName="node" presStyleLbl="node1" presStyleIdx="0" presStyleCnt="10" custScaleX="157828" custScaleY="143669">
        <dgm:presLayoutVars>
          <dgm:bulletEnabled val="1"/>
        </dgm:presLayoutVars>
      </dgm:prSet>
      <dgm:spPr/>
      <dgm:t>
        <a:bodyPr/>
        <a:lstStyle/>
        <a:p>
          <a:endParaRPr lang="en-IN"/>
        </a:p>
      </dgm:t>
    </dgm:pt>
    <dgm:pt modelId="{DC0C860E-659A-4F2E-AD00-90DC81CFB65A}" type="pres">
      <dgm:prSet presAssocID="{780A42CA-310E-4CB6-A45F-CDC313C2B8D9}" presName="spNode" presStyleCnt="0"/>
      <dgm:spPr/>
    </dgm:pt>
    <dgm:pt modelId="{3189E6F2-761D-44C4-8880-CBEBB9970A79}" type="pres">
      <dgm:prSet presAssocID="{12AE34FF-5FC0-4F71-A2D1-FD646F87054F}" presName="sibTrans" presStyleLbl="sibTrans1D1" presStyleIdx="0" presStyleCnt="10"/>
      <dgm:spPr/>
      <dgm:t>
        <a:bodyPr/>
        <a:lstStyle/>
        <a:p>
          <a:endParaRPr lang="en-IN"/>
        </a:p>
      </dgm:t>
    </dgm:pt>
    <dgm:pt modelId="{7721B08B-C9E7-43D5-8BBE-9B5D4358307A}" type="pres">
      <dgm:prSet presAssocID="{A95198E7-6638-413D-8943-334B116A2570}" presName="node" presStyleLbl="node1" presStyleIdx="1" presStyleCnt="10" custScaleX="157828" custScaleY="143669">
        <dgm:presLayoutVars>
          <dgm:bulletEnabled val="1"/>
        </dgm:presLayoutVars>
      </dgm:prSet>
      <dgm:spPr/>
      <dgm:t>
        <a:bodyPr/>
        <a:lstStyle/>
        <a:p>
          <a:endParaRPr lang="en-IN"/>
        </a:p>
      </dgm:t>
    </dgm:pt>
    <dgm:pt modelId="{B8D704D4-1FEF-46D9-A4B7-194A35D4377A}" type="pres">
      <dgm:prSet presAssocID="{A95198E7-6638-413D-8943-334B116A2570}" presName="spNode" presStyleCnt="0"/>
      <dgm:spPr/>
    </dgm:pt>
    <dgm:pt modelId="{AD0CA21A-4B16-441D-B747-04C8C447A03D}" type="pres">
      <dgm:prSet presAssocID="{E1DD6AC7-19C6-436C-A356-0A0D509C9B4D}" presName="sibTrans" presStyleLbl="sibTrans1D1" presStyleIdx="1" presStyleCnt="10"/>
      <dgm:spPr/>
      <dgm:t>
        <a:bodyPr/>
        <a:lstStyle/>
        <a:p>
          <a:endParaRPr lang="en-IN"/>
        </a:p>
      </dgm:t>
    </dgm:pt>
    <dgm:pt modelId="{D882F9C9-678E-4E12-A6EA-E81A416DDC13}" type="pres">
      <dgm:prSet presAssocID="{8EAA883E-FA81-48A4-BC5E-9F7C3ED0E00F}" presName="node" presStyleLbl="node1" presStyleIdx="2" presStyleCnt="10" custScaleX="157828" custScaleY="143669">
        <dgm:presLayoutVars>
          <dgm:bulletEnabled val="1"/>
        </dgm:presLayoutVars>
      </dgm:prSet>
      <dgm:spPr/>
      <dgm:t>
        <a:bodyPr/>
        <a:lstStyle/>
        <a:p>
          <a:endParaRPr lang="en-IN"/>
        </a:p>
      </dgm:t>
    </dgm:pt>
    <dgm:pt modelId="{6D3552AA-02D1-4365-929B-41BE4206FB46}" type="pres">
      <dgm:prSet presAssocID="{8EAA883E-FA81-48A4-BC5E-9F7C3ED0E00F}" presName="spNode" presStyleCnt="0"/>
      <dgm:spPr/>
    </dgm:pt>
    <dgm:pt modelId="{A66790EA-637D-4BFE-B00F-BFCC28D63DF9}" type="pres">
      <dgm:prSet presAssocID="{202814D6-B9B8-45CA-B4FE-81543EA25466}" presName="sibTrans" presStyleLbl="sibTrans1D1" presStyleIdx="2" presStyleCnt="10"/>
      <dgm:spPr/>
      <dgm:t>
        <a:bodyPr/>
        <a:lstStyle/>
        <a:p>
          <a:endParaRPr lang="en-IN"/>
        </a:p>
      </dgm:t>
    </dgm:pt>
    <dgm:pt modelId="{671E17AD-8995-4E12-AA35-43F096773ABB}" type="pres">
      <dgm:prSet presAssocID="{DC8AC314-F4A6-4B1A-B53B-AFC1CB67A836}" presName="node" presStyleLbl="node1" presStyleIdx="3" presStyleCnt="10" custScaleX="157828" custScaleY="143669">
        <dgm:presLayoutVars>
          <dgm:bulletEnabled val="1"/>
        </dgm:presLayoutVars>
      </dgm:prSet>
      <dgm:spPr/>
      <dgm:t>
        <a:bodyPr/>
        <a:lstStyle/>
        <a:p>
          <a:endParaRPr lang="en-IN"/>
        </a:p>
      </dgm:t>
    </dgm:pt>
    <dgm:pt modelId="{925856F3-DC72-46A7-BB71-2708A08E4596}" type="pres">
      <dgm:prSet presAssocID="{DC8AC314-F4A6-4B1A-B53B-AFC1CB67A836}" presName="spNode" presStyleCnt="0"/>
      <dgm:spPr/>
    </dgm:pt>
    <dgm:pt modelId="{7D6D9E39-E893-47C5-930B-3CB0B81FFF3E}" type="pres">
      <dgm:prSet presAssocID="{62FF35E4-5EA2-4BA5-89E8-F13757C42D37}" presName="sibTrans" presStyleLbl="sibTrans1D1" presStyleIdx="3" presStyleCnt="10"/>
      <dgm:spPr/>
      <dgm:t>
        <a:bodyPr/>
        <a:lstStyle/>
        <a:p>
          <a:endParaRPr lang="en-IN"/>
        </a:p>
      </dgm:t>
    </dgm:pt>
    <dgm:pt modelId="{33ADB0C9-D596-4E43-9DDA-9A027E1DA67A}" type="pres">
      <dgm:prSet presAssocID="{6C9FA4D0-759F-43C0-A1AA-B1094178DF7E}" presName="node" presStyleLbl="node1" presStyleIdx="4" presStyleCnt="10" custScaleX="157828" custScaleY="143669">
        <dgm:presLayoutVars>
          <dgm:bulletEnabled val="1"/>
        </dgm:presLayoutVars>
      </dgm:prSet>
      <dgm:spPr/>
      <dgm:t>
        <a:bodyPr/>
        <a:lstStyle/>
        <a:p>
          <a:endParaRPr lang="en-IN"/>
        </a:p>
      </dgm:t>
    </dgm:pt>
    <dgm:pt modelId="{3BE2111C-DF13-4948-91A2-CCEAFE18128A}" type="pres">
      <dgm:prSet presAssocID="{6C9FA4D0-759F-43C0-A1AA-B1094178DF7E}" presName="spNode" presStyleCnt="0"/>
      <dgm:spPr/>
    </dgm:pt>
    <dgm:pt modelId="{9FBF8982-869B-4FCB-B339-980A6F727A6C}" type="pres">
      <dgm:prSet presAssocID="{A5E73AF9-1ED4-4316-BD86-352A0221E81D}" presName="sibTrans" presStyleLbl="sibTrans1D1" presStyleIdx="4" presStyleCnt="10"/>
      <dgm:spPr/>
      <dgm:t>
        <a:bodyPr/>
        <a:lstStyle/>
        <a:p>
          <a:endParaRPr lang="en-IN"/>
        </a:p>
      </dgm:t>
    </dgm:pt>
    <dgm:pt modelId="{3DCCB360-A9FC-49B9-8F58-0DE752521366}" type="pres">
      <dgm:prSet presAssocID="{810CE699-1EA8-427D-8D40-AD75D5F134DC}" presName="node" presStyleLbl="node1" presStyleIdx="5" presStyleCnt="10" custScaleX="157828" custScaleY="143669">
        <dgm:presLayoutVars>
          <dgm:bulletEnabled val="1"/>
        </dgm:presLayoutVars>
      </dgm:prSet>
      <dgm:spPr/>
      <dgm:t>
        <a:bodyPr/>
        <a:lstStyle/>
        <a:p>
          <a:endParaRPr lang="en-IN"/>
        </a:p>
      </dgm:t>
    </dgm:pt>
    <dgm:pt modelId="{4E3E59F5-BFE7-4FF4-8D7D-63E1E4C48323}" type="pres">
      <dgm:prSet presAssocID="{810CE699-1EA8-427D-8D40-AD75D5F134DC}" presName="spNode" presStyleCnt="0"/>
      <dgm:spPr/>
    </dgm:pt>
    <dgm:pt modelId="{F4EFAE91-F38C-48F0-B0AB-A61FEB7E4B30}" type="pres">
      <dgm:prSet presAssocID="{B9F868D4-7B05-41C7-9BD2-FD8D33BFF284}" presName="sibTrans" presStyleLbl="sibTrans1D1" presStyleIdx="5" presStyleCnt="10"/>
      <dgm:spPr/>
      <dgm:t>
        <a:bodyPr/>
        <a:lstStyle/>
        <a:p>
          <a:endParaRPr lang="en-IN"/>
        </a:p>
      </dgm:t>
    </dgm:pt>
    <dgm:pt modelId="{A8FD9E57-E9CC-4D31-8890-0A1F98762E50}" type="pres">
      <dgm:prSet presAssocID="{D8DA24A2-63A1-4163-8CF5-79C82271E292}" presName="node" presStyleLbl="node1" presStyleIdx="6" presStyleCnt="10" custScaleX="157828" custScaleY="143669">
        <dgm:presLayoutVars>
          <dgm:bulletEnabled val="1"/>
        </dgm:presLayoutVars>
      </dgm:prSet>
      <dgm:spPr/>
      <dgm:t>
        <a:bodyPr/>
        <a:lstStyle/>
        <a:p>
          <a:endParaRPr lang="en-IN"/>
        </a:p>
      </dgm:t>
    </dgm:pt>
    <dgm:pt modelId="{03F8B6CF-5091-4210-BC61-2DE4DEAE8156}" type="pres">
      <dgm:prSet presAssocID="{D8DA24A2-63A1-4163-8CF5-79C82271E292}" presName="spNode" presStyleCnt="0"/>
      <dgm:spPr/>
    </dgm:pt>
    <dgm:pt modelId="{8EAA62FB-D894-4175-814C-2C8CEE82BDBE}" type="pres">
      <dgm:prSet presAssocID="{1F47CD94-8C1A-43F0-AE36-26701157D7EB}" presName="sibTrans" presStyleLbl="sibTrans1D1" presStyleIdx="6" presStyleCnt="10"/>
      <dgm:spPr/>
      <dgm:t>
        <a:bodyPr/>
        <a:lstStyle/>
        <a:p>
          <a:endParaRPr lang="en-IN"/>
        </a:p>
      </dgm:t>
    </dgm:pt>
    <dgm:pt modelId="{164D915B-6C53-4F33-9B7C-7C5864D2A2B1}" type="pres">
      <dgm:prSet presAssocID="{28614577-8A54-4A07-91DC-38176D4ED675}" presName="node" presStyleLbl="node1" presStyleIdx="7" presStyleCnt="10" custScaleX="157828" custScaleY="143669">
        <dgm:presLayoutVars>
          <dgm:bulletEnabled val="1"/>
        </dgm:presLayoutVars>
      </dgm:prSet>
      <dgm:spPr/>
      <dgm:t>
        <a:bodyPr/>
        <a:lstStyle/>
        <a:p>
          <a:endParaRPr lang="en-IN"/>
        </a:p>
      </dgm:t>
    </dgm:pt>
    <dgm:pt modelId="{BA709CCC-A25D-455C-9A25-648CDECD6711}" type="pres">
      <dgm:prSet presAssocID="{28614577-8A54-4A07-91DC-38176D4ED675}" presName="spNode" presStyleCnt="0"/>
      <dgm:spPr/>
    </dgm:pt>
    <dgm:pt modelId="{61D2B6E6-DCE2-4DA6-8533-037645CC11A4}" type="pres">
      <dgm:prSet presAssocID="{8C4D6584-0B57-45B8-859D-DF49EE86A011}" presName="sibTrans" presStyleLbl="sibTrans1D1" presStyleIdx="7" presStyleCnt="10"/>
      <dgm:spPr/>
      <dgm:t>
        <a:bodyPr/>
        <a:lstStyle/>
        <a:p>
          <a:endParaRPr lang="en-IN"/>
        </a:p>
      </dgm:t>
    </dgm:pt>
    <dgm:pt modelId="{70746DE8-7A48-4DB5-9BEA-E99C8C6F8C69}" type="pres">
      <dgm:prSet presAssocID="{E11F3107-4656-4C9C-B50E-14A5F2CC1139}" presName="node" presStyleLbl="node1" presStyleIdx="8" presStyleCnt="10" custScaleX="157828" custScaleY="143669">
        <dgm:presLayoutVars>
          <dgm:bulletEnabled val="1"/>
        </dgm:presLayoutVars>
      </dgm:prSet>
      <dgm:spPr/>
      <dgm:t>
        <a:bodyPr/>
        <a:lstStyle/>
        <a:p>
          <a:endParaRPr lang="en-IN"/>
        </a:p>
      </dgm:t>
    </dgm:pt>
    <dgm:pt modelId="{048FE495-6898-457E-8BE3-FEE91016E0CF}" type="pres">
      <dgm:prSet presAssocID="{E11F3107-4656-4C9C-B50E-14A5F2CC1139}" presName="spNode" presStyleCnt="0"/>
      <dgm:spPr/>
    </dgm:pt>
    <dgm:pt modelId="{C7ADED80-9347-4B21-802F-8E1E07CE46C0}" type="pres">
      <dgm:prSet presAssocID="{B6E19B35-D5BD-4D47-A36A-5B31F043DC5A}" presName="sibTrans" presStyleLbl="sibTrans1D1" presStyleIdx="8" presStyleCnt="10"/>
      <dgm:spPr/>
      <dgm:t>
        <a:bodyPr/>
        <a:lstStyle/>
        <a:p>
          <a:endParaRPr lang="en-IN"/>
        </a:p>
      </dgm:t>
    </dgm:pt>
    <dgm:pt modelId="{7EF6EB81-91DD-4DEF-B333-5E2C057EAD22}" type="pres">
      <dgm:prSet presAssocID="{DDD5C992-4916-4D1F-9440-B29A5D1A1896}" presName="node" presStyleLbl="node1" presStyleIdx="9" presStyleCnt="10" custScaleX="157828" custScaleY="143669">
        <dgm:presLayoutVars>
          <dgm:bulletEnabled val="1"/>
        </dgm:presLayoutVars>
      </dgm:prSet>
      <dgm:spPr/>
      <dgm:t>
        <a:bodyPr/>
        <a:lstStyle/>
        <a:p>
          <a:endParaRPr lang="en-IN"/>
        </a:p>
      </dgm:t>
    </dgm:pt>
    <dgm:pt modelId="{A9B469AF-F773-4105-9476-82F42D94C5F6}" type="pres">
      <dgm:prSet presAssocID="{DDD5C992-4916-4D1F-9440-B29A5D1A1896}" presName="spNode" presStyleCnt="0"/>
      <dgm:spPr/>
    </dgm:pt>
    <dgm:pt modelId="{00781890-2E7C-45CD-A370-C89C1C943C30}" type="pres">
      <dgm:prSet presAssocID="{65D0B557-D3F5-4107-B785-F9BF12C3BDE3}" presName="sibTrans" presStyleLbl="sibTrans1D1" presStyleIdx="9" presStyleCnt="10"/>
      <dgm:spPr/>
      <dgm:t>
        <a:bodyPr/>
        <a:lstStyle/>
        <a:p>
          <a:endParaRPr lang="en-IN"/>
        </a:p>
      </dgm:t>
    </dgm:pt>
  </dgm:ptLst>
  <dgm:cxnLst>
    <dgm:cxn modelId="{2CFB7CA7-5660-4551-853B-9251AD6A998F}" type="presOf" srcId="{12AE34FF-5FC0-4F71-A2D1-FD646F87054F}" destId="{3189E6F2-761D-44C4-8880-CBEBB9970A79}" srcOrd="0" destOrd="0" presId="urn:microsoft.com/office/officeart/2005/8/layout/cycle6"/>
    <dgm:cxn modelId="{C62D343D-A8D2-42C0-B9AC-635BC783FFC2}" type="presOf" srcId="{6A97B58A-CD81-4990-9338-64AA413F17C6}" destId="{B0E35FFD-F562-4172-B51D-D8D6D23D6D9B}" srcOrd="0" destOrd="0" presId="urn:microsoft.com/office/officeart/2005/8/layout/cycle6"/>
    <dgm:cxn modelId="{E6AECF65-B9BF-40A0-93DD-BE41DEC085AD}" type="presOf" srcId="{A95198E7-6638-413D-8943-334B116A2570}" destId="{7721B08B-C9E7-43D5-8BBE-9B5D4358307A}" srcOrd="0" destOrd="0" presId="urn:microsoft.com/office/officeart/2005/8/layout/cycle6"/>
    <dgm:cxn modelId="{3E19133A-E948-45A3-AB16-0EE4E19FBD4B}" type="presOf" srcId="{65D0B557-D3F5-4107-B785-F9BF12C3BDE3}" destId="{00781890-2E7C-45CD-A370-C89C1C943C30}" srcOrd="0" destOrd="0" presId="urn:microsoft.com/office/officeart/2005/8/layout/cycle6"/>
    <dgm:cxn modelId="{EEA4B2CD-68F4-4856-9B13-CC168B1761DE}" srcId="{6A97B58A-CD81-4990-9338-64AA413F17C6}" destId="{A95198E7-6638-413D-8943-334B116A2570}" srcOrd="1" destOrd="0" parTransId="{1D23665C-6CF9-40CD-9553-E4806F0CE347}" sibTransId="{E1DD6AC7-19C6-436C-A356-0A0D509C9B4D}"/>
    <dgm:cxn modelId="{9E4628C6-2F7B-44CB-AE91-1BB018EAD4FB}" type="presOf" srcId="{202814D6-B9B8-45CA-B4FE-81543EA25466}" destId="{A66790EA-637D-4BFE-B00F-BFCC28D63DF9}" srcOrd="0" destOrd="0" presId="urn:microsoft.com/office/officeart/2005/8/layout/cycle6"/>
    <dgm:cxn modelId="{5C85D793-701E-4F18-9A0D-8D0D02D25A84}" srcId="{6A97B58A-CD81-4990-9338-64AA413F17C6}" destId="{28614577-8A54-4A07-91DC-38176D4ED675}" srcOrd="7" destOrd="0" parTransId="{CFE0EEC4-96D9-459D-A0EF-79663BB83986}" sibTransId="{8C4D6584-0B57-45B8-859D-DF49EE86A011}"/>
    <dgm:cxn modelId="{B40D35F3-955E-4886-B07D-DE810287F0F8}" type="presOf" srcId="{8C4D6584-0B57-45B8-859D-DF49EE86A011}" destId="{61D2B6E6-DCE2-4DA6-8533-037645CC11A4}" srcOrd="0" destOrd="0" presId="urn:microsoft.com/office/officeart/2005/8/layout/cycle6"/>
    <dgm:cxn modelId="{697E537D-0546-4F1D-9A00-475CF14734F3}" type="presOf" srcId="{28614577-8A54-4A07-91DC-38176D4ED675}" destId="{164D915B-6C53-4F33-9B7C-7C5864D2A2B1}" srcOrd="0" destOrd="0" presId="urn:microsoft.com/office/officeart/2005/8/layout/cycle6"/>
    <dgm:cxn modelId="{4A7A3211-1D17-4EC1-B05F-E6B335DB4114}" srcId="{6A97B58A-CD81-4990-9338-64AA413F17C6}" destId="{6C9FA4D0-759F-43C0-A1AA-B1094178DF7E}" srcOrd="4" destOrd="0" parTransId="{53DB750C-6D20-48C2-A197-0B70E52EE951}" sibTransId="{A5E73AF9-1ED4-4316-BD86-352A0221E81D}"/>
    <dgm:cxn modelId="{C96EA798-B343-4229-A482-D99E311080F4}" srcId="{6A97B58A-CD81-4990-9338-64AA413F17C6}" destId="{DDD5C992-4916-4D1F-9440-B29A5D1A1896}" srcOrd="9" destOrd="0" parTransId="{5439822B-BF70-4C15-92C0-FBAF1FA28D5C}" sibTransId="{65D0B557-D3F5-4107-B785-F9BF12C3BDE3}"/>
    <dgm:cxn modelId="{10CC5354-70D6-4148-B816-BC5E112A66C1}" type="presOf" srcId="{DC8AC314-F4A6-4B1A-B53B-AFC1CB67A836}" destId="{671E17AD-8995-4E12-AA35-43F096773ABB}" srcOrd="0" destOrd="0" presId="urn:microsoft.com/office/officeart/2005/8/layout/cycle6"/>
    <dgm:cxn modelId="{6732084A-31FA-43FA-809D-CFC455ADF184}" type="presOf" srcId="{B6E19B35-D5BD-4D47-A36A-5B31F043DC5A}" destId="{C7ADED80-9347-4B21-802F-8E1E07CE46C0}" srcOrd="0" destOrd="0" presId="urn:microsoft.com/office/officeart/2005/8/layout/cycle6"/>
    <dgm:cxn modelId="{45590A8B-473F-4748-8398-2136C2214C5D}" type="presOf" srcId="{B9F868D4-7B05-41C7-9BD2-FD8D33BFF284}" destId="{F4EFAE91-F38C-48F0-B0AB-A61FEB7E4B30}" srcOrd="0" destOrd="0" presId="urn:microsoft.com/office/officeart/2005/8/layout/cycle6"/>
    <dgm:cxn modelId="{60C95F3D-14A0-40B6-8731-BFEC4964A003}" type="presOf" srcId="{1F47CD94-8C1A-43F0-AE36-26701157D7EB}" destId="{8EAA62FB-D894-4175-814C-2C8CEE82BDBE}" srcOrd="0" destOrd="0" presId="urn:microsoft.com/office/officeart/2005/8/layout/cycle6"/>
    <dgm:cxn modelId="{E7D81770-945B-4C66-B93D-E261F24374BA}" type="presOf" srcId="{780A42CA-310E-4CB6-A45F-CDC313C2B8D9}" destId="{2F881DA6-546E-444F-ACF3-BBECD1B37A16}" srcOrd="0" destOrd="0" presId="urn:microsoft.com/office/officeart/2005/8/layout/cycle6"/>
    <dgm:cxn modelId="{7DE0E930-3F5D-42F9-A27A-F25F85E93CC8}" type="presOf" srcId="{DDD5C992-4916-4D1F-9440-B29A5D1A1896}" destId="{7EF6EB81-91DD-4DEF-B333-5E2C057EAD22}" srcOrd="0" destOrd="0" presId="urn:microsoft.com/office/officeart/2005/8/layout/cycle6"/>
    <dgm:cxn modelId="{C0AD8914-30E2-4FBE-9CB8-9700C0879032}" type="presOf" srcId="{6C9FA4D0-759F-43C0-A1AA-B1094178DF7E}" destId="{33ADB0C9-D596-4E43-9DDA-9A027E1DA67A}" srcOrd="0" destOrd="0" presId="urn:microsoft.com/office/officeart/2005/8/layout/cycle6"/>
    <dgm:cxn modelId="{4FDD26FB-8F9D-4E6B-8AE3-954DD5221AD7}" srcId="{6A97B58A-CD81-4990-9338-64AA413F17C6}" destId="{810CE699-1EA8-427D-8D40-AD75D5F134DC}" srcOrd="5" destOrd="0" parTransId="{82ADFB6A-86DB-449D-9469-BB2EF0884879}" sibTransId="{B9F868D4-7B05-41C7-9BD2-FD8D33BFF284}"/>
    <dgm:cxn modelId="{8D05B63B-68DF-44B2-81DE-7A628F8CEB76}" srcId="{6A97B58A-CD81-4990-9338-64AA413F17C6}" destId="{E11F3107-4656-4C9C-B50E-14A5F2CC1139}" srcOrd="8" destOrd="0" parTransId="{F7BCD2E5-53BB-4EDB-A793-CF482171540B}" sibTransId="{B6E19B35-D5BD-4D47-A36A-5B31F043DC5A}"/>
    <dgm:cxn modelId="{6A9C0C01-8924-4C33-B8AE-F72DB68EAAD9}" type="presOf" srcId="{E11F3107-4656-4C9C-B50E-14A5F2CC1139}" destId="{70746DE8-7A48-4DB5-9BEA-E99C8C6F8C69}" srcOrd="0" destOrd="0" presId="urn:microsoft.com/office/officeart/2005/8/layout/cycle6"/>
    <dgm:cxn modelId="{951241BA-E79E-479A-B0D6-11799F81EA9C}" srcId="{6A97B58A-CD81-4990-9338-64AA413F17C6}" destId="{8EAA883E-FA81-48A4-BC5E-9F7C3ED0E00F}" srcOrd="2" destOrd="0" parTransId="{1C1C4C75-2448-4DD3-BD8F-0DF401E6CACF}" sibTransId="{202814D6-B9B8-45CA-B4FE-81543EA25466}"/>
    <dgm:cxn modelId="{1674892F-D725-4C13-BD2A-612C819F895F}" srcId="{6A97B58A-CD81-4990-9338-64AA413F17C6}" destId="{D8DA24A2-63A1-4163-8CF5-79C82271E292}" srcOrd="6" destOrd="0" parTransId="{32A75C14-B233-4891-9171-3A9A0A33DC6A}" sibTransId="{1F47CD94-8C1A-43F0-AE36-26701157D7EB}"/>
    <dgm:cxn modelId="{A3DF78A2-04AD-40DD-A0D7-0D593644C15E}" type="presOf" srcId="{810CE699-1EA8-427D-8D40-AD75D5F134DC}" destId="{3DCCB360-A9FC-49B9-8F58-0DE752521366}" srcOrd="0" destOrd="0" presId="urn:microsoft.com/office/officeart/2005/8/layout/cycle6"/>
    <dgm:cxn modelId="{55B473CE-731D-4F3B-8E57-D1E79A649437}" type="presOf" srcId="{62FF35E4-5EA2-4BA5-89E8-F13757C42D37}" destId="{7D6D9E39-E893-47C5-930B-3CB0B81FFF3E}" srcOrd="0" destOrd="0" presId="urn:microsoft.com/office/officeart/2005/8/layout/cycle6"/>
    <dgm:cxn modelId="{6C683C7B-CD58-4D61-B602-74579E406004}" srcId="{6A97B58A-CD81-4990-9338-64AA413F17C6}" destId="{DC8AC314-F4A6-4B1A-B53B-AFC1CB67A836}" srcOrd="3" destOrd="0" parTransId="{24F7F942-21C3-4C63-A44D-47BA45AA50D3}" sibTransId="{62FF35E4-5EA2-4BA5-89E8-F13757C42D37}"/>
    <dgm:cxn modelId="{9010AB84-312A-4088-A5E2-26F001E2A9FF}" type="presOf" srcId="{8EAA883E-FA81-48A4-BC5E-9F7C3ED0E00F}" destId="{D882F9C9-678E-4E12-A6EA-E81A416DDC13}" srcOrd="0" destOrd="0" presId="urn:microsoft.com/office/officeart/2005/8/layout/cycle6"/>
    <dgm:cxn modelId="{D3835DB6-66D5-419F-9A02-C2EB12DD49FE}" type="presOf" srcId="{A5E73AF9-1ED4-4316-BD86-352A0221E81D}" destId="{9FBF8982-869B-4FCB-B339-980A6F727A6C}" srcOrd="0" destOrd="0" presId="urn:microsoft.com/office/officeart/2005/8/layout/cycle6"/>
    <dgm:cxn modelId="{BB2CCD04-4C29-41EE-8882-D3AEA06D5526}" srcId="{6A97B58A-CD81-4990-9338-64AA413F17C6}" destId="{780A42CA-310E-4CB6-A45F-CDC313C2B8D9}" srcOrd="0" destOrd="0" parTransId="{64D14C47-B311-4215-830D-4453D194B3FD}" sibTransId="{12AE34FF-5FC0-4F71-A2D1-FD646F87054F}"/>
    <dgm:cxn modelId="{7E046956-640D-4313-8711-E7D8A314FC03}" type="presOf" srcId="{E1DD6AC7-19C6-436C-A356-0A0D509C9B4D}" destId="{AD0CA21A-4B16-441D-B747-04C8C447A03D}" srcOrd="0" destOrd="0" presId="urn:microsoft.com/office/officeart/2005/8/layout/cycle6"/>
    <dgm:cxn modelId="{F886026A-658C-44D3-A13E-98B911B005D0}" type="presOf" srcId="{D8DA24A2-63A1-4163-8CF5-79C82271E292}" destId="{A8FD9E57-E9CC-4D31-8890-0A1F98762E50}" srcOrd="0" destOrd="0" presId="urn:microsoft.com/office/officeart/2005/8/layout/cycle6"/>
    <dgm:cxn modelId="{FEA312AC-1E25-45DA-B3D6-CC20EA86688A}" type="presParOf" srcId="{B0E35FFD-F562-4172-B51D-D8D6D23D6D9B}" destId="{2F881DA6-546E-444F-ACF3-BBECD1B37A16}" srcOrd="0" destOrd="0" presId="urn:microsoft.com/office/officeart/2005/8/layout/cycle6"/>
    <dgm:cxn modelId="{969CFE83-B9EB-46DC-8DB7-2FAEE845DD25}" type="presParOf" srcId="{B0E35FFD-F562-4172-B51D-D8D6D23D6D9B}" destId="{DC0C860E-659A-4F2E-AD00-90DC81CFB65A}" srcOrd="1" destOrd="0" presId="urn:microsoft.com/office/officeart/2005/8/layout/cycle6"/>
    <dgm:cxn modelId="{ED8551BD-0D2A-4F0E-B657-A074B9918C6B}" type="presParOf" srcId="{B0E35FFD-F562-4172-B51D-D8D6D23D6D9B}" destId="{3189E6F2-761D-44C4-8880-CBEBB9970A79}" srcOrd="2" destOrd="0" presId="urn:microsoft.com/office/officeart/2005/8/layout/cycle6"/>
    <dgm:cxn modelId="{FC1B2090-51D2-49F7-9A03-8D487CA87B76}" type="presParOf" srcId="{B0E35FFD-F562-4172-B51D-D8D6D23D6D9B}" destId="{7721B08B-C9E7-43D5-8BBE-9B5D4358307A}" srcOrd="3" destOrd="0" presId="urn:microsoft.com/office/officeart/2005/8/layout/cycle6"/>
    <dgm:cxn modelId="{CA689B4E-777E-41A5-8BBD-F926D1F807ED}" type="presParOf" srcId="{B0E35FFD-F562-4172-B51D-D8D6D23D6D9B}" destId="{B8D704D4-1FEF-46D9-A4B7-194A35D4377A}" srcOrd="4" destOrd="0" presId="urn:microsoft.com/office/officeart/2005/8/layout/cycle6"/>
    <dgm:cxn modelId="{CA1EC7C2-F5FE-4B8D-B0C0-C591733A1630}" type="presParOf" srcId="{B0E35FFD-F562-4172-B51D-D8D6D23D6D9B}" destId="{AD0CA21A-4B16-441D-B747-04C8C447A03D}" srcOrd="5" destOrd="0" presId="urn:microsoft.com/office/officeart/2005/8/layout/cycle6"/>
    <dgm:cxn modelId="{D9123020-2F64-456A-AD90-4DC02D45BEE4}" type="presParOf" srcId="{B0E35FFD-F562-4172-B51D-D8D6D23D6D9B}" destId="{D882F9C9-678E-4E12-A6EA-E81A416DDC13}" srcOrd="6" destOrd="0" presId="urn:microsoft.com/office/officeart/2005/8/layout/cycle6"/>
    <dgm:cxn modelId="{4E694ECD-827A-4671-9A1B-5EDEAFA80604}" type="presParOf" srcId="{B0E35FFD-F562-4172-B51D-D8D6D23D6D9B}" destId="{6D3552AA-02D1-4365-929B-41BE4206FB46}" srcOrd="7" destOrd="0" presId="urn:microsoft.com/office/officeart/2005/8/layout/cycle6"/>
    <dgm:cxn modelId="{205628C5-9124-4923-8CD5-86A29844A37C}" type="presParOf" srcId="{B0E35FFD-F562-4172-B51D-D8D6D23D6D9B}" destId="{A66790EA-637D-4BFE-B00F-BFCC28D63DF9}" srcOrd="8" destOrd="0" presId="urn:microsoft.com/office/officeart/2005/8/layout/cycle6"/>
    <dgm:cxn modelId="{0E364286-4E20-465E-ADFE-790C94031F3B}" type="presParOf" srcId="{B0E35FFD-F562-4172-B51D-D8D6D23D6D9B}" destId="{671E17AD-8995-4E12-AA35-43F096773ABB}" srcOrd="9" destOrd="0" presId="urn:microsoft.com/office/officeart/2005/8/layout/cycle6"/>
    <dgm:cxn modelId="{75E890AB-FC3A-48D4-A14E-96DF95E215A2}" type="presParOf" srcId="{B0E35FFD-F562-4172-B51D-D8D6D23D6D9B}" destId="{925856F3-DC72-46A7-BB71-2708A08E4596}" srcOrd="10" destOrd="0" presId="urn:microsoft.com/office/officeart/2005/8/layout/cycle6"/>
    <dgm:cxn modelId="{89180F56-65C0-4ED1-98FC-AAAA598E2053}" type="presParOf" srcId="{B0E35FFD-F562-4172-B51D-D8D6D23D6D9B}" destId="{7D6D9E39-E893-47C5-930B-3CB0B81FFF3E}" srcOrd="11" destOrd="0" presId="urn:microsoft.com/office/officeart/2005/8/layout/cycle6"/>
    <dgm:cxn modelId="{ACF562F9-F7F7-409D-A38A-F2D631BA8BB2}" type="presParOf" srcId="{B0E35FFD-F562-4172-B51D-D8D6D23D6D9B}" destId="{33ADB0C9-D596-4E43-9DDA-9A027E1DA67A}" srcOrd="12" destOrd="0" presId="urn:microsoft.com/office/officeart/2005/8/layout/cycle6"/>
    <dgm:cxn modelId="{A4B65AC5-A7A2-4D23-A88A-5DC3456B73D7}" type="presParOf" srcId="{B0E35FFD-F562-4172-B51D-D8D6D23D6D9B}" destId="{3BE2111C-DF13-4948-91A2-CCEAFE18128A}" srcOrd="13" destOrd="0" presId="urn:microsoft.com/office/officeart/2005/8/layout/cycle6"/>
    <dgm:cxn modelId="{38A243B5-2EB9-41F6-8258-6C4273F1FC70}" type="presParOf" srcId="{B0E35FFD-F562-4172-B51D-D8D6D23D6D9B}" destId="{9FBF8982-869B-4FCB-B339-980A6F727A6C}" srcOrd="14" destOrd="0" presId="urn:microsoft.com/office/officeart/2005/8/layout/cycle6"/>
    <dgm:cxn modelId="{87408EB3-DA83-45F2-89F5-7F9AFFB56A18}" type="presParOf" srcId="{B0E35FFD-F562-4172-B51D-D8D6D23D6D9B}" destId="{3DCCB360-A9FC-49B9-8F58-0DE752521366}" srcOrd="15" destOrd="0" presId="urn:microsoft.com/office/officeart/2005/8/layout/cycle6"/>
    <dgm:cxn modelId="{BDFB1689-DD81-485D-AB35-3FEBF783D1E7}" type="presParOf" srcId="{B0E35FFD-F562-4172-B51D-D8D6D23D6D9B}" destId="{4E3E59F5-BFE7-4FF4-8D7D-63E1E4C48323}" srcOrd="16" destOrd="0" presId="urn:microsoft.com/office/officeart/2005/8/layout/cycle6"/>
    <dgm:cxn modelId="{E73BC24F-24C5-4BD6-8451-D39EAB76BCE2}" type="presParOf" srcId="{B0E35FFD-F562-4172-B51D-D8D6D23D6D9B}" destId="{F4EFAE91-F38C-48F0-B0AB-A61FEB7E4B30}" srcOrd="17" destOrd="0" presId="urn:microsoft.com/office/officeart/2005/8/layout/cycle6"/>
    <dgm:cxn modelId="{4AE74171-0A7E-4882-B062-1612734BFDED}" type="presParOf" srcId="{B0E35FFD-F562-4172-B51D-D8D6D23D6D9B}" destId="{A8FD9E57-E9CC-4D31-8890-0A1F98762E50}" srcOrd="18" destOrd="0" presId="urn:microsoft.com/office/officeart/2005/8/layout/cycle6"/>
    <dgm:cxn modelId="{9BB44406-EEF5-407D-9498-A56D3B293DE9}" type="presParOf" srcId="{B0E35FFD-F562-4172-B51D-D8D6D23D6D9B}" destId="{03F8B6CF-5091-4210-BC61-2DE4DEAE8156}" srcOrd="19" destOrd="0" presId="urn:microsoft.com/office/officeart/2005/8/layout/cycle6"/>
    <dgm:cxn modelId="{63B15BAF-2D98-42C3-8F58-223140B605DD}" type="presParOf" srcId="{B0E35FFD-F562-4172-B51D-D8D6D23D6D9B}" destId="{8EAA62FB-D894-4175-814C-2C8CEE82BDBE}" srcOrd="20" destOrd="0" presId="urn:microsoft.com/office/officeart/2005/8/layout/cycle6"/>
    <dgm:cxn modelId="{FBAC05DB-233D-4736-B346-6EAE2171D814}" type="presParOf" srcId="{B0E35FFD-F562-4172-B51D-D8D6D23D6D9B}" destId="{164D915B-6C53-4F33-9B7C-7C5864D2A2B1}" srcOrd="21" destOrd="0" presId="urn:microsoft.com/office/officeart/2005/8/layout/cycle6"/>
    <dgm:cxn modelId="{149BB4F7-9ACF-42DD-92F5-6300C43DB5A7}" type="presParOf" srcId="{B0E35FFD-F562-4172-B51D-D8D6D23D6D9B}" destId="{BA709CCC-A25D-455C-9A25-648CDECD6711}" srcOrd="22" destOrd="0" presId="urn:microsoft.com/office/officeart/2005/8/layout/cycle6"/>
    <dgm:cxn modelId="{A3E3684F-7411-4AB6-8881-6D482D87BDDD}" type="presParOf" srcId="{B0E35FFD-F562-4172-B51D-D8D6D23D6D9B}" destId="{61D2B6E6-DCE2-4DA6-8533-037645CC11A4}" srcOrd="23" destOrd="0" presId="urn:microsoft.com/office/officeart/2005/8/layout/cycle6"/>
    <dgm:cxn modelId="{EA860FDC-C608-4D10-8C0D-D2D1889490C7}" type="presParOf" srcId="{B0E35FFD-F562-4172-B51D-D8D6D23D6D9B}" destId="{70746DE8-7A48-4DB5-9BEA-E99C8C6F8C69}" srcOrd="24" destOrd="0" presId="urn:microsoft.com/office/officeart/2005/8/layout/cycle6"/>
    <dgm:cxn modelId="{813B86EA-C7E4-40A5-8E98-4F09E859E451}" type="presParOf" srcId="{B0E35FFD-F562-4172-B51D-D8D6D23D6D9B}" destId="{048FE495-6898-457E-8BE3-FEE91016E0CF}" srcOrd="25" destOrd="0" presId="urn:microsoft.com/office/officeart/2005/8/layout/cycle6"/>
    <dgm:cxn modelId="{CE616E26-B926-48E3-9FA7-48154555D5FF}" type="presParOf" srcId="{B0E35FFD-F562-4172-B51D-D8D6D23D6D9B}" destId="{C7ADED80-9347-4B21-802F-8E1E07CE46C0}" srcOrd="26" destOrd="0" presId="urn:microsoft.com/office/officeart/2005/8/layout/cycle6"/>
    <dgm:cxn modelId="{C815CB0F-1CF3-4DB3-A3C2-9A8CFD6A8705}" type="presParOf" srcId="{B0E35FFD-F562-4172-B51D-D8D6D23D6D9B}" destId="{7EF6EB81-91DD-4DEF-B333-5E2C057EAD22}" srcOrd="27" destOrd="0" presId="urn:microsoft.com/office/officeart/2005/8/layout/cycle6"/>
    <dgm:cxn modelId="{43E4EC5F-5B1A-49E5-B00D-9CBA02603512}" type="presParOf" srcId="{B0E35FFD-F562-4172-B51D-D8D6D23D6D9B}" destId="{A9B469AF-F773-4105-9476-82F42D94C5F6}" srcOrd="28" destOrd="0" presId="urn:microsoft.com/office/officeart/2005/8/layout/cycle6"/>
    <dgm:cxn modelId="{DF4F49BD-7C9A-41A4-9FC0-D136F0CA8162}" type="presParOf" srcId="{B0E35FFD-F562-4172-B51D-D8D6D23D6D9B}" destId="{00781890-2E7C-45CD-A370-C89C1C943C30}"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20F1B1-D6E5-44D7-9537-C2955F138706}" type="doc">
      <dgm:prSet loTypeId="urn:microsoft.com/office/officeart/2011/layout/HexagonRadial" loCatId="cycle" qsTypeId="urn:microsoft.com/office/officeart/2005/8/quickstyle/simple1" qsCatId="simple" csTypeId="urn:microsoft.com/office/officeart/2005/8/colors/accent0_3" csCatId="mainScheme" phldr="1"/>
      <dgm:spPr/>
      <dgm:t>
        <a:bodyPr/>
        <a:lstStyle/>
        <a:p>
          <a:endParaRPr lang="en-IN"/>
        </a:p>
      </dgm:t>
    </dgm:pt>
    <dgm:pt modelId="{1292718D-C410-418F-8FBD-0F5958E87849}">
      <dgm:prSet phldrT="[Text]" custT="1"/>
      <dgm:spPr>
        <a:solidFill>
          <a:schemeClr val="bg1">
            <a:lumMod val="65000"/>
          </a:schemeClr>
        </a:solidFill>
      </dgm:spPr>
      <dgm:t>
        <a:bodyPr/>
        <a:lstStyle/>
        <a:p>
          <a:r>
            <a:rPr lang="en-IN" sz="1600" dirty="0" smtClean="0"/>
            <a:t>SGST rate</a:t>
          </a:r>
          <a:endParaRPr lang="en-IN" sz="1600" dirty="0"/>
        </a:p>
      </dgm:t>
    </dgm:pt>
    <dgm:pt modelId="{4CEC87C6-3D02-4735-BDA8-25661951B321}" type="parTrans" cxnId="{6485AD17-C451-4E55-8F83-48D043CA5875}">
      <dgm:prSet/>
      <dgm:spPr/>
      <dgm:t>
        <a:bodyPr/>
        <a:lstStyle/>
        <a:p>
          <a:endParaRPr lang="en-IN" sz="1600"/>
        </a:p>
      </dgm:t>
    </dgm:pt>
    <dgm:pt modelId="{3D7A73AF-3DAF-4742-B416-FFF66490A145}" type="sibTrans" cxnId="{6485AD17-C451-4E55-8F83-48D043CA5875}">
      <dgm:prSet/>
      <dgm:spPr/>
      <dgm:t>
        <a:bodyPr/>
        <a:lstStyle/>
        <a:p>
          <a:endParaRPr lang="en-IN" sz="1600"/>
        </a:p>
      </dgm:t>
    </dgm:pt>
    <dgm:pt modelId="{8186F346-C0C4-4F70-A33C-036249F55C08}">
      <dgm:prSet phldrT="[Text]" custT="1"/>
      <dgm:spPr/>
      <dgm:t>
        <a:bodyPr/>
        <a:lstStyle/>
        <a:p>
          <a:r>
            <a:rPr lang="en-IN" sz="1600" dirty="0" smtClean="0"/>
            <a:t>Jurisdiction disputes</a:t>
          </a:r>
          <a:endParaRPr lang="en-IN" sz="1600" dirty="0"/>
        </a:p>
      </dgm:t>
    </dgm:pt>
    <dgm:pt modelId="{8D741E73-F9EC-4814-8F61-C8D6C537B6CB}" type="parTrans" cxnId="{172BFFFD-370F-4489-A564-32E3D53E1565}">
      <dgm:prSet/>
      <dgm:spPr/>
      <dgm:t>
        <a:bodyPr/>
        <a:lstStyle/>
        <a:p>
          <a:endParaRPr lang="en-IN" sz="1600"/>
        </a:p>
      </dgm:t>
    </dgm:pt>
    <dgm:pt modelId="{FFF10333-41AB-4101-A494-F7351DABE7CE}" type="sibTrans" cxnId="{172BFFFD-370F-4489-A564-32E3D53E1565}">
      <dgm:prSet/>
      <dgm:spPr/>
      <dgm:t>
        <a:bodyPr/>
        <a:lstStyle/>
        <a:p>
          <a:endParaRPr lang="en-IN" sz="1600"/>
        </a:p>
      </dgm:t>
    </dgm:pt>
    <dgm:pt modelId="{A3FA04A9-B462-463C-9B78-0140BFF38BE0}">
      <dgm:prSet phldrT="[Text]" custT="1"/>
      <dgm:spPr/>
      <dgm:t>
        <a:bodyPr/>
        <a:lstStyle/>
        <a:p>
          <a:r>
            <a:rPr lang="en-IN" sz="1600" dirty="0" smtClean="0"/>
            <a:t>Customer state wise SGST rates for billing purposes</a:t>
          </a:r>
          <a:endParaRPr lang="en-IN" sz="1600" dirty="0"/>
        </a:p>
      </dgm:t>
    </dgm:pt>
    <dgm:pt modelId="{28A29E2A-513A-47AF-8227-577B4660B673}" type="parTrans" cxnId="{D40C8F4B-E2F8-4F4A-A06F-5CCD825E8AB0}">
      <dgm:prSet/>
      <dgm:spPr/>
      <dgm:t>
        <a:bodyPr/>
        <a:lstStyle/>
        <a:p>
          <a:endParaRPr lang="en-IN" sz="1600"/>
        </a:p>
      </dgm:t>
    </dgm:pt>
    <dgm:pt modelId="{1D5FF96B-E4D0-4768-B5EC-0B4242E365FE}" type="sibTrans" cxnId="{D40C8F4B-E2F8-4F4A-A06F-5CCD825E8AB0}">
      <dgm:prSet/>
      <dgm:spPr/>
      <dgm:t>
        <a:bodyPr/>
        <a:lstStyle/>
        <a:p>
          <a:endParaRPr lang="en-IN" sz="1600"/>
        </a:p>
      </dgm:t>
    </dgm:pt>
    <dgm:pt modelId="{45DA7157-8DA1-4DEA-BF89-991BF99B7A86}">
      <dgm:prSet phldrT="[Text]" custT="1"/>
      <dgm:spPr/>
      <dgm:t>
        <a:bodyPr/>
        <a:lstStyle/>
        <a:p>
          <a:r>
            <a:rPr lang="en-IN" sz="1600" dirty="0" smtClean="0"/>
            <a:t>Tax driven supply chain planning to continue</a:t>
          </a:r>
          <a:endParaRPr lang="en-IN" sz="1600" dirty="0"/>
        </a:p>
      </dgm:t>
    </dgm:pt>
    <dgm:pt modelId="{2C23CA18-CA44-4CDA-A2A3-6BEE49004DDC}" type="parTrans" cxnId="{94A9428F-44FA-4266-ADF5-457D6350F5BA}">
      <dgm:prSet/>
      <dgm:spPr/>
      <dgm:t>
        <a:bodyPr/>
        <a:lstStyle/>
        <a:p>
          <a:endParaRPr lang="en-IN" sz="1600"/>
        </a:p>
      </dgm:t>
    </dgm:pt>
    <dgm:pt modelId="{9E9C59AB-E4B1-48C1-BACC-5A1D450DB22A}" type="sibTrans" cxnId="{94A9428F-44FA-4266-ADF5-457D6350F5BA}">
      <dgm:prSet/>
      <dgm:spPr/>
      <dgm:t>
        <a:bodyPr/>
        <a:lstStyle/>
        <a:p>
          <a:endParaRPr lang="en-IN" sz="1600"/>
        </a:p>
      </dgm:t>
    </dgm:pt>
    <dgm:pt modelId="{FD42325F-8D69-4DCD-B5C0-561D2EF02A97}">
      <dgm:prSet phldrT="[Text]" custT="1"/>
      <dgm:spPr/>
      <dgm:t>
        <a:bodyPr/>
        <a:lstStyle/>
        <a:p>
          <a:r>
            <a:rPr lang="en-IN" sz="1600" dirty="0" smtClean="0"/>
            <a:t>May impact port of import decisions</a:t>
          </a:r>
          <a:endParaRPr lang="en-IN" sz="1600" dirty="0"/>
        </a:p>
      </dgm:t>
    </dgm:pt>
    <dgm:pt modelId="{53F94016-7C82-40DB-A8F8-CBB7C010F4CE}" type="parTrans" cxnId="{6D1C251E-5615-4EC1-AC8B-16B33DEB409F}">
      <dgm:prSet/>
      <dgm:spPr/>
      <dgm:t>
        <a:bodyPr/>
        <a:lstStyle/>
        <a:p>
          <a:endParaRPr lang="en-IN" sz="1600"/>
        </a:p>
      </dgm:t>
    </dgm:pt>
    <dgm:pt modelId="{EFE013A5-386C-473D-B840-E0AF2673C482}" type="sibTrans" cxnId="{6D1C251E-5615-4EC1-AC8B-16B33DEB409F}">
      <dgm:prSet/>
      <dgm:spPr/>
      <dgm:t>
        <a:bodyPr/>
        <a:lstStyle/>
        <a:p>
          <a:endParaRPr lang="en-IN" sz="1600"/>
        </a:p>
      </dgm:t>
    </dgm:pt>
    <dgm:pt modelId="{128324E8-E2DE-496E-A4ED-104DF93F94E7}">
      <dgm:prSet phldrT="[Text]" custT="1"/>
      <dgm:spPr/>
      <dgm:t>
        <a:bodyPr/>
        <a:lstStyle/>
        <a:p>
          <a:r>
            <a:rPr lang="en-IN" sz="1600" dirty="0" smtClean="0"/>
            <a:t>Multitude of audits, investigations</a:t>
          </a:r>
          <a:endParaRPr lang="en-IN" sz="1600" dirty="0"/>
        </a:p>
      </dgm:t>
    </dgm:pt>
    <dgm:pt modelId="{61460CCC-12A8-4812-92C7-0BD5A3DA21C6}" type="parTrans" cxnId="{7A1DAFE9-2CA4-46CB-A897-D61B5197399C}">
      <dgm:prSet/>
      <dgm:spPr/>
      <dgm:t>
        <a:bodyPr/>
        <a:lstStyle/>
        <a:p>
          <a:endParaRPr lang="en-IN" sz="1600"/>
        </a:p>
      </dgm:t>
    </dgm:pt>
    <dgm:pt modelId="{987A59D5-4BD6-46DA-A0CC-8CF356C96014}" type="sibTrans" cxnId="{7A1DAFE9-2CA4-46CB-A897-D61B5197399C}">
      <dgm:prSet/>
      <dgm:spPr/>
      <dgm:t>
        <a:bodyPr/>
        <a:lstStyle/>
        <a:p>
          <a:endParaRPr lang="en-IN" sz="1600"/>
        </a:p>
      </dgm:t>
    </dgm:pt>
    <dgm:pt modelId="{56CA2859-AB32-40D9-B942-DB868FBE12BD}">
      <dgm:prSet phldrT="[Text]" custT="1"/>
      <dgm:spPr/>
      <dgm:t>
        <a:bodyPr/>
        <a:lstStyle/>
        <a:p>
          <a:r>
            <a:rPr lang="en-IN" sz="1600" dirty="0" smtClean="0"/>
            <a:t>Distortion of trade</a:t>
          </a:r>
          <a:endParaRPr lang="en-IN" sz="1600" dirty="0"/>
        </a:p>
      </dgm:t>
    </dgm:pt>
    <dgm:pt modelId="{0646B8FA-AF7A-4DFA-B288-EFD02F28AA69}" type="sibTrans" cxnId="{8878C15C-8BCC-489E-B4F9-343E90C396BD}">
      <dgm:prSet/>
      <dgm:spPr/>
      <dgm:t>
        <a:bodyPr/>
        <a:lstStyle/>
        <a:p>
          <a:endParaRPr lang="en-IN" sz="1600"/>
        </a:p>
      </dgm:t>
    </dgm:pt>
    <dgm:pt modelId="{E4C149C8-9460-4B6B-825C-7EA0248840B2}" type="parTrans" cxnId="{8878C15C-8BCC-489E-B4F9-343E90C396BD}">
      <dgm:prSet/>
      <dgm:spPr/>
      <dgm:t>
        <a:bodyPr/>
        <a:lstStyle/>
        <a:p>
          <a:endParaRPr lang="en-IN" sz="1600"/>
        </a:p>
      </dgm:t>
    </dgm:pt>
    <dgm:pt modelId="{6F5FB218-3172-4DC5-99C2-1B58A092BF5F}" type="pres">
      <dgm:prSet presAssocID="{9F20F1B1-D6E5-44D7-9537-C2955F138706}" presName="Name0" presStyleCnt="0">
        <dgm:presLayoutVars>
          <dgm:chMax val="1"/>
          <dgm:chPref val="1"/>
          <dgm:dir/>
          <dgm:animOne val="branch"/>
          <dgm:animLvl val="lvl"/>
        </dgm:presLayoutVars>
      </dgm:prSet>
      <dgm:spPr/>
      <dgm:t>
        <a:bodyPr/>
        <a:lstStyle/>
        <a:p>
          <a:endParaRPr lang="en-IN"/>
        </a:p>
      </dgm:t>
    </dgm:pt>
    <dgm:pt modelId="{19A7A22B-2A6C-4FF7-B951-6C184292ACD2}" type="pres">
      <dgm:prSet presAssocID="{1292718D-C410-418F-8FBD-0F5958E87849}" presName="Parent" presStyleLbl="node0" presStyleIdx="0" presStyleCnt="1">
        <dgm:presLayoutVars>
          <dgm:chMax val="6"/>
          <dgm:chPref val="6"/>
        </dgm:presLayoutVars>
      </dgm:prSet>
      <dgm:spPr/>
      <dgm:t>
        <a:bodyPr/>
        <a:lstStyle/>
        <a:p>
          <a:endParaRPr lang="en-IN"/>
        </a:p>
      </dgm:t>
    </dgm:pt>
    <dgm:pt modelId="{4C3B56CE-1013-4970-9B69-D03CE3390D26}" type="pres">
      <dgm:prSet presAssocID="{8186F346-C0C4-4F70-A33C-036249F55C08}" presName="Accent1" presStyleCnt="0"/>
      <dgm:spPr/>
    </dgm:pt>
    <dgm:pt modelId="{6A7B950B-9158-4B18-AE05-80315483C122}" type="pres">
      <dgm:prSet presAssocID="{8186F346-C0C4-4F70-A33C-036249F55C08}" presName="Accent" presStyleLbl="bgShp" presStyleIdx="0" presStyleCnt="6"/>
      <dgm:spPr/>
    </dgm:pt>
    <dgm:pt modelId="{92B27539-8BE5-4923-95A6-14EEC0F3CEAC}" type="pres">
      <dgm:prSet presAssocID="{8186F346-C0C4-4F70-A33C-036249F55C08}" presName="Child1" presStyleLbl="node1" presStyleIdx="0" presStyleCnt="6" custScaleX="117088" custScaleY="115042">
        <dgm:presLayoutVars>
          <dgm:chMax val="0"/>
          <dgm:chPref val="0"/>
          <dgm:bulletEnabled val="1"/>
        </dgm:presLayoutVars>
      </dgm:prSet>
      <dgm:spPr/>
      <dgm:t>
        <a:bodyPr/>
        <a:lstStyle/>
        <a:p>
          <a:endParaRPr lang="en-IN"/>
        </a:p>
      </dgm:t>
    </dgm:pt>
    <dgm:pt modelId="{99C08D1D-415C-402A-8E50-1A74622730DC}" type="pres">
      <dgm:prSet presAssocID="{A3FA04A9-B462-463C-9B78-0140BFF38BE0}" presName="Accent2" presStyleCnt="0"/>
      <dgm:spPr/>
    </dgm:pt>
    <dgm:pt modelId="{21A76D3A-5E2B-4456-84EB-45083BD7298D}" type="pres">
      <dgm:prSet presAssocID="{A3FA04A9-B462-463C-9B78-0140BFF38BE0}" presName="Accent" presStyleLbl="bgShp" presStyleIdx="1" presStyleCnt="6"/>
      <dgm:spPr/>
    </dgm:pt>
    <dgm:pt modelId="{07C0311C-E5ED-4B32-9A1C-502D2246BFCE}" type="pres">
      <dgm:prSet presAssocID="{A3FA04A9-B462-463C-9B78-0140BFF38BE0}" presName="Child2" presStyleLbl="node1" presStyleIdx="1" presStyleCnt="6" custScaleX="117088" custScaleY="115042">
        <dgm:presLayoutVars>
          <dgm:chMax val="0"/>
          <dgm:chPref val="0"/>
          <dgm:bulletEnabled val="1"/>
        </dgm:presLayoutVars>
      </dgm:prSet>
      <dgm:spPr/>
      <dgm:t>
        <a:bodyPr/>
        <a:lstStyle/>
        <a:p>
          <a:endParaRPr lang="en-IN"/>
        </a:p>
      </dgm:t>
    </dgm:pt>
    <dgm:pt modelId="{169BC4B0-9700-454D-9BB6-E82916FFCAB4}" type="pres">
      <dgm:prSet presAssocID="{45DA7157-8DA1-4DEA-BF89-991BF99B7A86}" presName="Accent3" presStyleCnt="0"/>
      <dgm:spPr/>
    </dgm:pt>
    <dgm:pt modelId="{4501A5C7-AF61-4C7E-AF4A-C47C25A11555}" type="pres">
      <dgm:prSet presAssocID="{45DA7157-8DA1-4DEA-BF89-991BF99B7A86}" presName="Accent" presStyleLbl="bgShp" presStyleIdx="2" presStyleCnt="6"/>
      <dgm:spPr/>
    </dgm:pt>
    <dgm:pt modelId="{CA3B12CA-77F3-4A8B-B25A-36D6F80AD5F8}" type="pres">
      <dgm:prSet presAssocID="{45DA7157-8DA1-4DEA-BF89-991BF99B7A86}" presName="Child3" presStyleLbl="node1" presStyleIdx="2" presStyleCnt="6" custScaleX="117088" custScaleY="115042">
        <dgm:presLayoutVars>
          <dgm:chMax val="0"/>
          <dgm:chPref val="0"/>
          <dgm:bulletEnabled val="1"/>
        </dgm:presLayoutVars>
      </dgm:prSet>
      <dgm:spPr/>
      <dgm:t>
        <a:bodyPr/>
        <a:lstStyle/>
        <a:p>
          <a:endParaRPr lang="en-IN"/>
        </a:p>
      </dgm:t>
    </dgm:pt>
    <dgm:pt modelId="{4A59AC0D-E6CA-4783-84C5-971A93BB1630}" type="pres">
      <dgm:prSet presAssocID="{FD42325F-8D69-4DCD-B5C0-561D2EF02A97}" presName="Accent4" presStyleCnt="0"/>
      <dgm:spPr/>
    </dgm:pt>
    <dgm:pt modelId="{DB3F495B-193A-423A-A639-130CE7C8F7F9}" type="pres">
      <dgm:prSet presAssocID="{FD42325F-8D69-4DCD-B5C0-561D2EF02A97}" presName="Accent" presStyleLbl="bgShp" presStyleIdx="3" presStyleCnt="6"/>
      <dgm:spPr/>
    </dgm:pt>
    <dgm:pt modelId="{321A19CE-AF2A-43E8-862A-5B7CEFD74B38}" type="pres">
      <dgm:prSet presAssocID="{FD42325F-8D69-4DCD-B5C0-561D2EF02A97}" presName="Child4" presStyleLbl="node1" presStyleIdx="3" presStyleCnt="6" custScaleX="117088" custScaleY="115042">
        <dgm:presLayoutVars>
          <dgm:chMax val="0"/>
          <dgm:chPref val="0"/>
          <dgm:bulletEnabled val="1"/>
        </dgm:presLayoutVars>
      </dgm:prSet>
      <dgm:spPr/>
      <dgm:t>
        <a:bodyPr/>
        <a:lstStyle/>
        <a:p>
          <a:endParaRPr lang="en-IN"/>
        </a:p>
      </dgm:t>
    </dgm:pt>
    <dgm:pt modelId="{585B56EE-3864-4944-B57D-5C72F2E0DE04}" type="pres">
      <dgm:prSet presAssocID="{128324E8-E2DE-496E-A4ED-104DF93F94E7}" presName="Accent5" presStyleCnt="0"/>
      <dgm:spPr/>
    </dgm:pt>
    <dgm:pt modelId="{4937FBCD-E230-47C5-A946-51E22CBF0075}" type="pres">
      <dgm:prSet presAssocID="{128324E8-E2DE-496E-A4ED-104DF93F94E7}" presName="Accent" presStyleLbl="bgShp" presStyleIdx="4" presStyleCnt="6"/>
      <dgm:spPr/>
    </dgm:pt>
    <dgm:pt modelId="{00E0F1C5-2814-44D4-A6B9-10D9965389A5}" type="pres">
      <dgm:prSet presAssocID="{128324E8-E2DE-496E-A4ED-104DF93F94E7}" presName="Child5" presStyleLbl="node1" presStyleIdx="4" presStyleCnt="6" custScaleX="117088" custScaleY="115042">
        <dgm:presLayoutVars>
          <dgm:chMax val="0"/>
          <dgm:chPref val="0"/>
          <dgm:bulletEnabled val="1"/>
        </dgm:presLayoutVars>
      </dgm:prSet>
      <dgm:spPr/>
      <dgm:t>
        <a:bodyPr/>
        <a:lstStyle/>
        <a:p>
          <a:endParaRPr lang="en-IN"/>
        </a:p>
      </dgm:t>
    </dgm:pt>
    <dgm:pt modelId="{ABB908FF-CDE7-4ED1-AE12-BD60FAB22AD3}" type="pres">
      <dgm:prSet presAssocID="{56CA2859-AB32-40D9-B942-DB868FBE12BD}" presName="Accent6" presStyleCnt="0"/>
      <dgm:spPr/>
    </dgm:pt>
    <dgm:pt modelId="{2B85010B-01B7-4E1E-B321-7176015FC4D4}" type="pres">
      <dgm:prSet presAssocID="{56CA2859-AB32-40D9-B942-DB868FBE12BD}" presName="Accent" presStyleLbl="bgShp" presStyleIdx="5" presStyleCnt="6"/>
      <dgm:spPr/>
    </dgm:pt>
    <dgm:pt modelId="{50461596-BA64-4E67-94EA-3E3F219AC5E4}" type="pres">
      <dgm:prSet presAssocID="{56CA2859-AB32-40D9-B942-DB868FBE12BD}" presName="Child6" presStyleLbl="node1" presStyleIdx="5" presStyleCnt="6" custScaleX="117088" custScaleY="115042">
        <dgm:presLayoutVars>
          <dgm:chMax val="0"/>
          <dgm:chPref val="0"/>
          <dgm:bulletEnabled val="1"/>
        </dgm:presLayoutVars>
      </dgm:prSet>
      <dgm:spPr/>
      <dgm:t>
        <a:bodyPr/>
        <a:lstStyle/>
        <a:p>
          <a:endParaRPr lang="en-IN"/>
        </a:p>
      </dgm:t>
    </dgm:pt>
  </dgm:ptLst>
  <dgm:cxnLst>
    <dgm:cxn modelId="{8878C15C-8BCC-489E-B4F9-343E90C396BD}" srcId="{1292718D-C410-418F-8FBD-0F5958E87849}" destId="{56CA2859-AB32-40D9-B942-DB868FBE12BD}" srcOrd="5" destOrd="0" parTransId="{E4C149C8-9460-4B6B-825C-7EA0248840B2}" sibTransId="{0646B8FA-AF7A-4DFA-B288-EFD02F28AA69}"/>
    <dgm:cxn modelId="{C68A15D7-97E7-41F0-8DCF-8C8E2A3073C4}" type="presOf" srcId="{45DA7157-8DA1-4DEA-BF89-991BF99B7A86}" destId="{CA3B12CA-77F3-4A8B-B25A-36D6F80AD5F8}" srcOrd="0" destOrd="0" presId="urn:microsoft.com/office/officeart/2011/layout/HexagonRadial"/>
    <dgm:cxn modelId="{DB080840-A0B3-4DD4-B5DA-9C99D2C776D2}" type="presOf" srcId="{128324E8-E2DE-496E-A4ED-104DF93F94E7}" destId="{00E0F1C5-2814-44D4-A6B9-10D9965389A5}" srcOrd="0" destOrd="0" presId="urn:microsoft.com/office/officeart/2011/layout/HexagonRadial"/>
    <dgm:cxn modelId="{6485AD17-C451-4E55-8F83-48D043CA5875}" srcId="{9F20F1B1-D6E5-44D7-9537-C2955F138706}" destId="{1292718D-C410-418F-8FBD-0F5958E87849}" srcOrd="0" destOrd="0" parTransId="{4CEC87C6-3D02-4735-BDA8-25661951B321}" sibTransId="{3D7A73AF-3DAF-4742-B416-FFF66490A145}"/>
    <dgm:cxn modelId="{7A1DAFE9-2CA4-46CB-A897-D61B5197399C}" srcId="{1292718D-C410-418F-8FBD-0F5958E87849}" destId="{128324E8-E2DE-496E-A4ED-104DF93F94E7}" srcOrd="4" destOrd="0" parTransId="{61460CCC-12A8-4812-92C7-0BD5A3DA21C6}" sibTransId="{987A59D5-4BD6-46DA-A0CC-8CF356C96014}"/>
    <dgm:cxn modelId="{6D1C251E-5615-4EC1-AC8B-16B33DEB409F}" srcId="{1292718D-C410-418F-8FBD-0F5958E87849}" destId="{FD42325F-8D69-4DCD-B5C0-561D2EF02A97}" srcOrd="3" destOrd="0" parTransId="{53F94016-7C82-40DB-A8F8-CBB7C010F4CE}" sibTransId="{EFE013A5-386C-473D-B840-E0AF2673C482}"/>
    <dgm:cxn modelId="{94A9428F-44FA-4266-ADF5-457D6350F5BA}" srcId="{1292718D-C410-418F-8FBD-0F5958E87849}" destId="{45DA7157-8DA1-4DEA-BF89-991BF99B7A86}" srcOrd="2" destOrd="0" parTransId="{2C23CA18-CA44-4CDA-A2A3-6BEE49004DDC}" sibTransId="{9E9C59AB-E4B1-48C1-BACC-5A1D450DB22A}"/>
    <dgm:cxn modelId="{C860399D-A52A-4F3E-9A5C-723BCD9470EA}" type="presOf" srcId="{1292718D-C410-418F-8FBD-0F5958E87849}" destId="{19A7A22B-2A6C-4FF7-B951-6C184292ACD2}" srcOrd="0" destOrd="0" presId="urn:microsoft.com/office/officeart/2011/layout/HexagonRadial"/>
    <dgm:cxn modelId="{172BFFFD-370F-4489-A564-32E3D53E1565}" srcId="{1292718D-C410-418F-8FBD-0F5958E87849}" destId="{8186F346-C0C4-4F70-A33C-036249F55C08}" srcOrd="0" destOrd="0" parTransId="{8D741E73-F9EC-4814-8F61-C8D6C537B6CB}" sibTransId="{FFF10333-41AB-4101-A494-F7351DABE7CE}"/>
    <dgm:cxn modelId="{D40C8F4B-E2F8-4F4A-A06F-5CCD825E8AB0}" srcId="{1292718D-C410-418F-8FBD-0F5958E87849}" destId="{A3FA04A9-B462-463C-9B78-0140BFF38BE0}" srcOrd="1" destOrd="0" parTransId="{28A29E2A-513A-47AF-8227-577B4660B673}" sibTransId="{1D5FF96B-E4D0-4768-B5EC-0B4242E365FE}"/>
    <dgm:cxn modelId="{D283F8BA-D6C4-4438-BC69-2149AF7E243A}" type="presOf" srcId="{9F20F1B1-D6E5-44D7-9537-C2955F138706}" destId="{6F5FB218-3172-4DC5-99C2-1B58A092BF5F}" srcOrd="0" destOrd="0" presId="urn:microsoft.com/office/officeart/2011/layout/HexagonRadial"/>
    <dgm:cxn modelId="{499212F7-B27A-4FCD-94DB-B867DC65FD27}" type="presOf" srcId="{FD42325F-8D69-4DCD-B5C0-561D2EF02A97}" destId="{321A19CE-AF2A-43E8-862A-5B7CEFD74B38}" srcOrd="0" destOrd="0" presId="urn:microsoft.com/office/officeart/2011/layout/HexagonRadial"/>
    <dgm:cxn modelId="{448CC5CA-CEAB-44A8-9B8F-00C8460B4994}" type="presOf" srcId="{56CA2859-AB32-40D9-B942-DB868FBE12BD}" destId="{50461596-BA64-4E67-94EA-3E3F219AC5E4}" srcOrd="0" destOrd="0" presId="urn:microsoft.com/office/officeart/2011/layout/HexagonRadial"/>
    <dgm:cxn modelId="{5478FCDB-55DC-4A59-BBC9-C8954091B9F6}" type="presOf" srcId="{8186F346-C0C4-4F70-A33C-036249F55C08}" destId="{92B27539-8BE5-4923-95A6-14EEC0F3CEAC}" srcOrd="0" destOrd="0" presId="urn:microsoft.com/office/officeart/2011/layout/HexagonRadial"/>
    <dgm:cxn modelId="{083CA23D-3ADC-44E6-BDE4-D25DBB037C07}" type="presOf" srcId="{A3FA04A9-B462-463C-9B78-0140BFF38BE0}" destId="{07C0311C-E5ED-4B32-9A1C-502D2246BFCE}" srcOrd="0" destOrd="0" presId="urn:microsoft.com/office/officeart/2011/layout/HexagonRadial"/>
    <dgm:cxn modelId="{87DB0EB3-8EFD-4489-93CE-6837C4BA6527}" type="presParOf" srcId="{6F5FB218-3172-4DC5-99C2-1B58A092BF5F}" destId="{19A7A22B-2A6C-4FF7-B951-6C184292ACD2}" srcOrd="0" destOrd="0" presId="urn:microsoft.com/office/officeart/2011/layout/HexagonRadial"/>
    <dgm:cxn modelId="{B1BAC001-1484-4C8C-BE25-59C7611847A6}" type="presParOf" srcId="{6F5FB218-3172-4DC5-99C2-1B58A092BF5F}" destId="{4C3B56CE-1013-4970-9B69-D03CE3390D26}" srcOrd="1" destOrd="0" presId="urn:microsoft.com/office/officeart/2011/layout/HexagonRadial"/>
    <dgm:cxn modelId="{981A00E9-C23D-431B-89B6-75F3AFACFEAC}" type="presParOf" srcId="{4C3B56CE-1013-4970-9B69-D03CE3390D26}" destId="{6A7B950B-9158-4B18-AE05-80315483C122}" srcOrd="0" destOrd="0" presId="urn:microsoft.com/office/officeart/2011/layout/HexagonRadial"/>
    <dgm:cxn modelId="{51983134-AD75-4169-A4E8-556614793899}" type="presParOf" srcId="{6F5FB218-3172-4DC5-99C2-1B58A092BF5F}" destId="{92B27539-8BE5-4923-95A6-14EEC0F3CEAC}" srcOrd="2" destOrd="0" presId="urn:microsoft.com/office/officeart/2011/layout/HexagonRadial"/>
    <dgm:cxn modelId="{A2F062FE-3AD1-46AA-9B2F-1C48CA710416}" type="presParOf" srcId="{6F5FB218-3172-4DC5-99C2-1B58A092BF5F}" destId="{99C08D1D-415C-402A-8E50-1A74622730DC}" srcOrd="3" destOrd="0" presId="urn:microsoft.com/office/officeart/2011/layout/HexagonRadial"/>
    <dgm:cxn modelId="{3F521EC4-F37E-42D0-ABC7-236C3A3E182D}" type="presParOf" srcId="{99C08D1D-415C-402A-8E50-1A74622730DC}" destId="{21A76D3A-5E2B-4456-84EB-45083BD7298D}" srcOrd="0" destOrd="0" presId="urn:microsoft.com/office/officeart/2011/layout/HexagonRadial"/>
    <dgm:cxn modelId="{8CB329EF-1B41-40C4-9736-F8EA8EABA99E}" type="presParOf" srcId="{6F5FB218-3172-4DC5-99C2-1B58A092BF5F}" destId="{07C0311C-E5ED-4B32-9A1C-502D2246BFCE}" srcOrd="4" destOrd="0" presId="urn:microsoft.com/office/officeart/2011/layout/HexagonRadial"/>
    <dgm:cxn modelId="{A67E7C0C-A176-4127-A2AE-1F5D2829946B}" type="presParOf" srcId="{6F5FB218-3172-4DC5-99C2-1B58A092BF5F}" destId="{169BC4B0-9700-454D-9BB6-E82916FFCAB4}" srcOrd="5" destOrd="0" presId="urn:microsoft.com/office/officeart/2011/layout/HexagonRadial"/>
    <dgm:cxn modelId="{D3BAD294-6D1B-4E2D-86B2-E3DE0FBD746D}" type="presParOf" srcId="{169BC4B0-9700-454D-9BB6-E82916FFCAB4}" destId="{4501A5C7-AF61-4C7E-AF4A-C47C25A11555}" srcOrd="0" destOrd="0" presId="urn:microsoft.com/office/officeart/2011/layout/HexagonRadial"/>
    <dgm:cxn modelId="{91B6D1FD-4940-436C-8879-FB8643B03550}" type="presParOf" srcId="{6F5FB218-3172-4DC5-99C2-1B58A092BF5F}" destId="{CA3B12CA-77F3-4A8B-B25A-36D6F80AD5F8}" srcOrd="6" destOrd="0" presId="urn:microsoft.com/office/officeart/2011/layout/HexagonRadial"/>
    <dgm:cxn modelId="{761C4EC0-4CB6-4BE2-9A40-B68397DCB7A1}" type="presParOf" srcId="{6F5FB218-3172-4DC5-99C2-1B58A092BF5F}" destId="{4A59AC0D-E6CA-4783-84C5-971A93BB1630}" srcOrd="7" destOrd="0" presId="urn:microsoft.com/office/officeart/2011/layout/HexagonRadial"/>
    <dgm:cxn modelId="{14564C37-74F4-46F9-AD76-C45A057704BE}" type="presParOf" srcId="{4A59AC0D-E6CA-4783-84C5-971A93BB1630}" destId="{DB3F495B-193A-423A-A639-130CE7C8F7F9}" srcOrd="0" destOrd="0" presId="urn:microsoft.com/office/officeart/2011/layout/HexagonRadial"/>
    <dgm:cxn modelId="{310D951C-866D-4B94-ABEF-1B2D1FFB3010}" type="presParOf" srcId="{6F5FB218-3172-4DC5-99C2-1B58A092BF5F}" destId="{321A19CE-AF2A-43E8-862A-5B7CEFD74B38}" srcOrd="8" destOrd="0" presId="urn:microsoft.com/office/officeart/2011/layout/HexagonRadial"/>
    <dgm:cxn modelId="{33CB97B3-C73F-400C-A3CF-7A9C07C0CFD9}" type="presParOf" srcId="{6F5FB218-3172-4DC5-99C2-1B58A092BF5F}" destId="{585B56EE-3864-4944-B57D-5C72F2E0DE04}" srcOrd="9" destOrd="0" presId="urn:microsoft.com/office/officeart/2011/layout/HexagonRadial"/>
    <dgm:cxn modelId="{2F67816A-0B3F-46D4-8E54-9EC614B6F6F4}" type="presParOf" srcId="{585B56EE-3864-4944-B57D-5C72F2E0DE04}" destId="{4937FBCD-E230-47C5-A946-51E22CBF0075}" srcOrd="0" destOrd="0" presId="urn:microsoft.com/office/officeart/2011/layout/HexagonRadial"/>
    <dgm:cxn modelId="{26EA6FD7-FC83-4A02-A013-1230E10FB612}" type="presParOf" srcId="{6F5FB218-3172-4DC5-99C2-1B58A092BF5F}" destId="{00E0F1C5-2814-44D4-A6B9-10D9965389A5}" srcOrd="10" destOrd="0" presId="urn:microsoft.com/office/officeart/2011/layout/HexagonRadial"/>
    <dgm:cxn modelId="{9A5FF5AF-0FDB-428A-8C16-5B42FA0D406E}" type="presParOf" srcId="{6F5FB218-3172-4DC5-99C2-1B58A092BF5F}" destId="{ABB908FF-CDE7-4ED1-AE12-BD60FAB22AD3}" srcOrd="11" destOrd="0" presId="urn:microsoft.com/office/officeart/2011/layout/HexagonRadial"/>
    <dgm:cxn modelId="{62F2B34C-FFC8-43F0-A869-0B04A7E0BAF4}" type="presParOf" srcId="{ABB908FF-CDE7-4ED1-AE12-BD60FAB22AD3}" destId="{2B85010B-01B7-4E1E-B321-7176015FC4D4}" srcOrd="0" destOrd="0" presId="urn:microsoft.com/office/officeart/2011/layout/HexagonRadial"/>
    <dgm:cxn modelId="{8D1FC03F-CB2C-4D97-A384-9A8121C5FF53}" type="presParOf" srcId="{6F5FB218-3172-4DC5-99C2-1B58A092BF5F}" destId="{50461596-BA64-4E67-94EA-3E3F219AC5E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1DF7C8-6AC5-4F65-8F05-C95B34797E7D}"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n-US"/>
        </a:p>
      </dgm:t>
    </dgm:pt>
    <dgm:pt modelId="{63F4651E-9D14-4A2F-AF22-A1F3549C97B7}">
      <dgm:prSet phldrT="[Text]"/>
      <dgm:spPr>
        <a:solidFill>
          <a:schemeClr val="accent2">
            <a:lumMod val="40000"/>
            <a:lumOff val="60000"/>
          </a:schemeClr>
        </a:solidFill>
      </dgm:spPr>
      <dgm:t>
        <a:bodyPr/>
        <a:lstStyle/>
        <a:p>
          <a:r>
            <a:rPr lang="en-US" b="1" dirty="0" smtClean="0">
              <a:latin typeface="Arial Rounded MT Bold" panose="020F0704030504030204" pitchFamily="34" charset="0"/>
            </a:rPr>
            <a:t> </a:t>
          </a:r>
          <a:r>
            <a:rPr lang="en-IN" b="1" dirty="0" smtClean="0">
              <a:latin typeface="Arial Rounded MT Bold" panose="020F0704030504030204" pitchFamily="34" charset="0"/>
            </a:rPr>
            <a:t>Tax Credit for person registered under earlier law</a:t>
          </a:r>
          <a:endParaRPr lang="en-US" b="1" dirty="0">
            <a:latin typeface="Arial Rounded MT Bold" panose="020F0704030504030204" pitchFamily="34" charset="0"/>
          </a:endParaRPr>
        </a:p>
      </dgm:t>
    </dgm:pt>
    <dgm:pt modelId="{B0ACD1B6-F386-4214-877B-1933289C9709}" type="parTrans" cxnId="{81AD9BE5-10CE-4F1D-97E9-24D76B88F551}">
      <dgm:prSet/>
      <dgm:spPr/>
      <dgm:t>
        <a:bodyPr/>
        <a:lstStyle/>
        <a:p>
          <a:endParaRPr lang="en-US">
            <a:latin typeface="Arial Rounded MT Bold" panose="020F0704030504030204" pitchFamily="34" charset="0"/>
          </a:endParaRPr>
        </a:p>
      </dgm:t>
    </dgm:pt>
    <dgm:pt modelId="{53164514-2C63-48F9-B634-4F360626DE30}" type="sibTrans" cxnId="{81AD9BE5-10CE-4F1D-97E9-24D76B88F551}">
      <dgm:prSet/>
      <dgm:spPr/>
      <dgm:t>
        <a:bodyPr/>
        <a:lstStyle/>
        <a:p>
          <a:endParaRPr lang="en-US">
            <a:latin typeface="Arial Rounded MT Bold" panose="020F0704030504030204" pitchFamily="34" charset="0"/>
          </a:endParaRPr>
        </a:p>
      </dgm:t>
    </dgm:pt>
    <dgm:pt modelId="{8A1AF68C-09B6-481A-ACBF-470C9697B016}">
      <dgm:prSet phldrT="[Text]"/>
      <dgm:spPr>
        <a:solidFill>
          <a:schemeClr val="accent2">
            <a:lumMod val="20000"/>
            <a:lumOff val="80000"/>
          </a:schemeClr>
        </a:solidFill>
      </dgm:spPr>
      <dgm:t>
        <a:bodyPr/>
        <a:lstStyle/>
        <a:p>
          <a:r>
            <a:rPr lang="en-US" b="1" dirty="0" smtClean="0">
              <a:latin typeface="Arial Rounded MT Bold" panose="020F0704030504030204" pitchFamily="34" charset="0"/>
            </a:rPr>
            <a:t> </a:t>
          </a:r>
          <a:r>
            <a:rPr lang="en-IN" b="1" dirty="0" smtClean="0">
              <a:latin typeface="Arial Rounded MT Bold" panose="020F0704030504030204" pitchFamily="34" charset="0"/>
            </a:rPr>
            <a:t>Provision in respect of goods returned by Job-worker</a:t>
          </a:r>
          <a:endParaRPr lang="en-US" b="1" dirty="0">
            <a:latin typeface="Arial Rounded MT Bold" panose="020F0704030504030204" pitchFamily="34" charset="0"/>
          </a:endParaRPr>
        </a:p>
      </dgm:t>
    </dgm:pt>
    <dgm:pt modelId="{BFBED0F6-E299-4456-95EE-30585F3FC78C}" type="parTrans" cxnId="{8DA6657C-8700-4E64-A00C-467345720F3D}">
      <dgm:prSet/>
      <dgm:spPr/>
      <dgm:t>
        <a:bodyPr/>
        <a:lstStyle/>
        <a:p>
          <a:endParaRPr lang="en-US">
            <a:latin typeface="Arial Rounded MT Bold" panose="020F0704030504030204" pitchFamily="34" charset="0"/>
          </a:endParaRPr>
        </a:p>
      </dgm:t>
    </dgm:pt>
    <dgm:pt modelId="{A71D55DB-2CFC-4973-B8EB-CEA5255D36F5}" type="sibTrans" cxnId="{8DA6657C-8700-4E64-A00C-467345720F3D}">
      <dgm:prSet/>
      <dgm:spPr/>
      <dgm:t>
        <a:bodyPr/>
        <a:lstStyle/>
        <a:p>
          <a:endParaRPr lang="en-US">
            <a:latin typeface="Arial Rounded MT Bold" panose="020F0704030504030204" pitchFamily="34" charset="0"/>
          </a:endParaRPr>
        </a:p>
      </dgm:t>
    </dgm:pt>
    <dgm:pt modelId="{6CF1154D-BDD9-4469-86D4-933788DF9FA5}">
      <dgm:prSet phldrT="[Text]"/>
      <dgm:spPr>
        <a:solidFill>
          <a:schemeClr val="bg1">
            <a:lumMod val="95000"/>
          </a:schemeClr>
        </a:solidFill>
      </dgm:spPr>
      <dgm:t>
        <a:bodyPr/>
        <a:lstStyle/>
        <a:p>
          <a:r>
            <a:rPr lang="en-US" b="1" dirty="0" smtClean="0">
              <a:latin typeface="Arial Rounded MT Bold" panose="020F0704030504030204" pitchFamily="34" charset="0"/>
            </a:rPr>
            <a:t> </a:t>
          </a:r>
          <a:r>
            <a:rPr lang="en-IN" b="1" dirty="0" smtClean="0">
              <a:latin typeface="Arial Rounded MT Bold" panose="020F0704030504030204" pitchFamily="34" charset="0"/>
            </a:rPr>
            <a:t>Goods sent on sale or approval basis</a:t>
          </a:r>
          <a:endParaRPr lang="en-US" b="1" dirty="0">
            <a:latin typeface="Arial Rounded MT Bold" panose="020F0704030504030204" pitchFamily="34" charset="0"/>
          </a:endParaRPr>
        </a:p>
      </dgm:t>
    </dgm:pt>
    <dgm:pt modelId="{FF4C0D66-68E3-4E23-9279-6A3FB57216F9}" type="parTrans" cxnId="{4867D8C7-413B-4711-BD17-EF21391164E8}">
      <dgm:prSet/>
      <dgm:spPr/>
      <dgm:t>
        <a:bodyPr/>
        <a:lstStyle/>
        <a:p>
          <a:endParaRPr lang="en-US">
            <a:latin typeface="Arial Rounded MT Bold" panose="020F0704030504030204" pitchFamily="34" charset="0"/>
          </a:endParaRPr>
        </a:p>
      </dgm:t>
    </dgm:pt>
    <dgm:pt modelId="{4CB4654B-3958-4F07-B21A-3D5FDB82734F}" type="sibTrans" cxnId="{4867D8C7-413B-4711-BD17-EF21391164E8}">
      <dgm:prSet/>
      <dgm:spPr/>
      <dgm:t>
        <a:bodyPr/>
        <a:lstStyle/>
        <a:p>
          <a:endParaRPr lang="en-US">
            <a:latin typeface="Arial Rounded MT Bold" panose="020F0704030504030204" pitchFamily="34" charset="0"/>
          </a:endParaRPr>
        </a:p>
      </dgm:t>
    </dgm:pt>
    <dgm:pt modelId="{AAA84A7E-AED4-47F0-8A83-3707537B101F}">
      <dgm:prSet phldrT="[Text]"/>
      <dgm:spPr>
        <a:solidFill>
          <a:schemeClr val="accent6">
            <a:lumMod val="60000"/>
            <a:lumOff val="40000"/>
          </a:schemeClr>
        </a:solidFill>
      </dgm:spPr>
      <dgm:t>
        <a:bodyPr/>
        <a:lstStyle/>
        <a:p>
          <a:r>
            <a:rPr lang="en-US" b="1" dirty="0" smtClean="0">
              <a:latin typeface="Arial Rounded MT Bold" panose="020F0704030504030204" pitchFamily="34" charset="0"/>
            </a:rPr>
            <a:t> </a:t>
          </a:r>
          <a:r>
            <a:rPr lang="en-IN" b="1" dirty="0" smtClean="0">
              <a:latin typeface="Arial Rounded MT Bold" panose="020F0704030504030204" pitchFamily="34" charset="0"/>
            </a:rPr>
            <a:t>Provision in respect of adjustment to price of goods / services</a:t>
          </a:r>
          <a:endParaRPr lang="en-US" b="1" dirty="0">
            <a:latin typeface="Arial Rounded MT Bold" panose="020F0704030504030204" pitchFamily="34" charset="0"/>
          </a:endParaRPr>
        </a:p>
      </dgm:t>
    </dgm:pt>
    <dgm:pt modelId="{F9EEF444-3CE3-4FD0-A850-671E2E5689D4}" type="sibTrans" cxnId="{922A3E73-AE1A-4CB8-84F4-0BC3EBEF6E4E}">
      <dgm:prSet/>
      <dgm:spPr/>
      <dgm:t>
        <a:bodyPr/>
        <a:lstStyle/>
        <a:p>
          <a:endParaRPr lang="en-US">
            <a:latin typeface="Arial Rounded MT Bold" panose="020F0704030504030204" pitchFamily="34" charset="0"/>
          </a:endParaRPr>
        </a:p>
      </dgm:t>
    </dgm:pt>
    <dgm:pt modelId="{85A60742-EDC3-4EB0-8A73-9BA17FA6879B}" type="parTrans" cxnId="{922A3E73-AE1A-4CB8-84F4-0BC3EBEF6E4E}">
      <dgm:prSet/>
      <dgm:spPr/>
      <dgm:t>
        <a:bodyPr/>
        <a:lstStyle/>
        <a:p>
          <a:endParaRPr lang="en-US">
            <a:latin typeface="Arial Rounded MT Bold" panose="020F0704030504030204" pitchFamily="34" charset="0"/>
          </a:endParaRPr>
        </a:p>
      </dgm:t>
    </dgm:pt>
    <dgm:pt modelId="{F86FC33B-4779-42A0-8F27-5C27B3420422}">
      <dgm:prSet/>
      <dgm:spPr>
        <a:solidFill>
          <a:schemeClr val="accent6">
            <a:lumMod val="20000"/>
            <a:lumOff val="80000"/>
          </a:schemeClr>
        </a:solidFill>
      </dgm:spPr>
      <dgm:t>
        <a:bodyPr/>
        <a:lstStyle/>
        <a:p>
          <a:r>
            <a:rPr lang="en-IN" b="1" dirty="0">
              <a:latin typeface="Arial Rounded MT Bold" panose="020F0704030504030204" pitchFamily="34" charset="0"/>
            </a:rPr>
            <a:t>Person becoming liable to tax under GST but not liable to tax / registration under earlier law</a:t>
          </a:r>
        </a:p>
      </dgm:t>
    </dgm:pt>
    <dgm:pt modelId="{1C3B4D0C-F9BE-4BF0-9865-9606A6C50CED}" type="parTrans" cxnId="{9D3F2210-2366-4BF1-9853-B6E37684927A}">
      <dgm:prSet/>
      <dgm:spPr/>
      <dgm:t>
        <a:bodyPr/>
        <a:lstStyle/>
        <a:p>
          <a:endParaRPr lang="en-IN"/>
        </a:p>
      </dgm:t>
    </dgm:pt>
    <dgm:pt modelId="{21BD4DE6-0DEB-4478-B90C-7A283BFC0A12}" type="sibTrans" cxnId="{9D3F2210-2366-4BF1-9853-B6E37684927A}">
      <dgm:prSet/>
      <dgm:spPr/>
      <dgm:t>
        <a:bodyPr/>
        <a:lstStyle/>
        <a:p>
          <a:endParaRPr lang="en-IN"/>
        </a:p>
      </dgm:t>
    </dgm:pt>
    <dgm:pt modelId="{032AA21B-7788-4E95-B34E-B7990896B87B}">
      <dgm:prSet/>
      <dgm:spPr>
        <a:solidFill>
          <a:schemeClr val="accent4">
            <a:lumMod val="20000"/>
            <a:lumOff val="80000"/>
          </a:schemeClr>
        </a:solidFill>
      </dgm:spPr>
      <dgm:t>
        <a:bodyPr/>
        <a:lstStyle/>
        <a:p>
          <a:r>
            <a:rPr lang="en-IN" b="1" dirty="0">
              <a:latin typeface="Arial Rounded MT Bold" panose="020F0704030504030204" pitchFamily="34" charset="0"/>
            </a:rPr>
            <a:t>Person switching from normal levy to composition levy under GST</a:t>
          </a:r>
        </a:p>
      </dgm:t>
    </dgm:pt>
    <dgm:pt modelId="{9FCA3B5F-51E2-4ED9-8B44-CDDDCE9302E0}" type="parTrans" cxnId="{3ED423C7-30B3-41F5-A957-7DBF1CD1FBCC}">
      <dgm:prSet/>
      <dgm:spPr/>
      <dgm:t>
        <a:bodyPr/>
        <a:lstStyle/>
        <a:p>
          <a:endParaRPr lang="en-IN"/>
        </a:p>
      </dgm:t>
    </dgm:pt>
    <dgm:pt modelId="{0243251C-B3D3-482B-93F4-F19242065C59}" type="sibTrans" cxnId="{3ED423C7-30B3-41F5-A957-7DBF1CD1FBCC}">
      <dgm:prSet/>
      <dgm:spPr/>
      <dgm:t>
        <a:bodyPr/>
        <a:lstStyle/>
        <a:p>
          <a:endParaRPr lang="en-IN"/>
        </a:p>
      </dgm:t>
    </dgm:pt>
    <dgm:pt modelId="{8FAF50A1-0210-4673-A190-5DEB56C6D135}">
      <dgm:prSet/>
      <dgm:spPr>
        <a:solidFill>
          <a:srgbClr val="FF99FF"/>
        </a:solidFill>
      </dgm:spPr>
      <dgm:t>
        <a:bodyPr/>
        <a:lstStyle/>
        <a:p>
          <a:r>
            <a:rPr lang="en-IN" b="1" dirty="0">
              <a:latin typeface="Arial Rounded MT Bold" panose="020F0704030504030204" pitchFamily="34" charset="0"/>
            </a:rPr>
            <a:t>Provision in respect of duty paid / exempted goods </a:t>
          </a:r>
          <a:r>
            <a:rPr lang="en-IN" b="1" dirty="0" smtClean="0">
              <a:latin typeface="Arial Rounded MT Bold" panose="020F0704030504030204" pitchFamily="34" charset="0"/>
            </a:rPr>
            <a:t>returned</a:t>
          </a:r>
          <a:endParaRPr lang="en-IN" b="1" dirty="0">
            <a:latin typeface="Arial Rounded MT Bold" panose="020F0704030504030204" pitchFamily="34" charset="0"/>
          </a:endParaRPr>
        </a:p>
      </dgm:t>
    </dgm:pt>
    <dgm:pt modelId="{1803B433-F76B-40E7-A63D-6798FFAC8954}" type="parTrans" cxnId="{258C7CDA-A9F2-4E86-B8D1-D185D07870F3}">
      <dgm:prSet/>
      <dgm:spPr/>
      <dgm:t>
        <a:bodyPr/>
        <a:lstStyle/>
        <a:p>
          <a:endParaRPr lang="en-IN"/>
        </a:p>
      </dgm:t>
    </dgm:pt>
    <dgm:pt modelId="{676E2FB5-21F9-4E36-9271-86F6D4C3A9FF}" type="sibTrans" cxnId="{258C7CDA-A9F2-4E86-B8D1-D185D07870F3}">
      <dgm:prSet/>
      <dgm:spPr/>
      <dgm:t>
        <a:bodyPr/>
        <a:lstStyle/>
        <a:p>
          <a:endParaRPr lang="en-IN"/>
        </a:p>
      </dgm:t>
    </dgm:pt>
    <dgm:pt modelId="{8D122024-A9ED-4A9A-94AF-B10FDF523C05}">
      <dgm:prSet/>
      <dgm:spPr/>
      <dgm:t>
        <a:bodyPr/>
        <a:lstStyle/>
        <a:p>
          <a:endParaRPr lang="en-IN"/>
        </a:p>
      </dgm:t>
    </dgm:pt>
    <dgm:pt modelId="{1BC74843-5054-4DED-946F-8BE8717FD70B}" type="parTrans" cxnId="{10D4B481-07F1-4060-8329-224B30409D25}">
      <dgm:prSet/>
      <dgm:spPr/>
      <dgm:t>
        <a:bodyPr/>
        <a:lstStyle/>
        <a:p>
          <a:endParaRPr lang="en-IN"/>
        </a:p>
      </dgm:t>
    </dgm:pt>
    <dgm:pt modelId="{77E7EEB6-1E77-46BC-94C2-3759847F45FC}" type="sibTrans" cxnId="{10D4B481-07F1-4060-8329-224B30409D25}">
      <dgm:prSet/>
      <dgm:spPr/>
      <dgm:t>
        <a:bodyPr/>
        <a:lstStyle/>
        <a:p>
          <a:endParaRPr lang="en-IN"/>
        </a:p>
      </dgm:t>
    </dgm:pt>
    <dgm:pt modelId="{026378BC-49B3-4B56-9CFA-DE76EF809F79}" type="pres">
      <dgm:prSet presAssocID="{201DF7C8-6AC5-4F65-8F05-C95B34797E7D}" presName="Name0" presStyleCnt="0">
        <dgm:presLayoutVars>
          <dgm:chMax val="7"/>
          <dgm:chPref val="7"/>
          <dgm:dir/>
        </dgm:presLayoutVars>
      </dgm:prSet>
      <dgm:spPr/>
      <dgm:t>
        <a:bodyPr/>
        <a:lstStyle/>
        <a:p>
          <a:endParaRPr lang="en-US"/>
        </a:p>
      </dgm:t>
    </dgm:pt>
    <dgm:pt modelId="{BF7FF5BF-08C0-4239-B316-79D61CF2CC6F}" type="pres">
      <dgm:prSet presAssocID="{201DF7C8-6AC5-4F65-8F05-C95B34797E7D}" presName="Name1" presStyleCnt="0"/>
      <dgm:spPr/>
      <dgm:t>
        <a:bodyPr/>
        <a:lstStyle/>
        <a:p>
          <a:endParaRPr lang="en-US"/>
        </a:p>
      </dgm:t>
    </dgm:pt>
    <dgm:pt modelId="{757DC617-171F-49F5-8C3E-EE1EECC10908}" type="pres">
      <dgm:prSet presAssocID="{201DF7C8-6AC5-4F65-8F05-C95B34797E7D}" presName="cycle" presStyleCnt="0"/>
      <dgm:spPr/>
      <dgm:t>
        <a:bodyPr/>
        <a:lstStyle/>
        <a:p>
          <a:endParaRPr lang="en-US"/>
        </a:p>
      </dgm:t>
    </dgm:pt>
    <dgm:pt modelId="{FA6FDAF3-A028-4E86-9891-97CDF2BDD1BE}" type="pres">
      <dgm:prSet presAssocID="{201DF7C8-6AC5-4F65-8F05-C95B34797E7D}" presName="srcNode" presStyleLbl="node1" presStyleIdx="0" presStyleCnt="7"/>
      <dgm:spPr/>
      <dgm:t>
        <a:bodyPr/>
        <a:lstStyle/>
        <a:p>
          <a:endParaRPr lang="en-US"/>
        </a:p>
      </dgm:t>
    </dgm:pt>
    <dgm:pt modelId="{2385A5C0-BF44-418A-BF84-B9DC3563043F}" type="pres">
      <dgm:prSet presAssocID="{201DF7C8-6AC5-4F65-8F05-C95B34797E7D}" presName="conn" presStyleLbl="parChTrans1D2" presStyleIdx="0" presStyleCnt="1"/>
      <dgm:spPr/>
      <dgm:t>
        <a:bodyPr/>
        <a:lstStyle/>
        <a:p>
          <a:endParaRPr lang="en-US"/>
        </a:p>
      </dgm:t>
    </dgm:pt>
    <dgm:pt modelId="{972892C5-5F2C-46BF-81EE-9E6408C930F7}" type="pres">
      <dgm:prSet presAssocID="{201DF7C8-6AC5-4F65-8F05-C95B34797E7D}" presName="extraNode" presStyleLbl="node1" presStyleIdx="0" presStyleCnt="7"/>
      <dgm:spPr/>
      <dgm:t>
        <a:bodyPr/>
        <a:lstStyle/>
        <a:p>
          <a:endParaRPr lang="en-US"/>
        </a:p>
      </dgm:t>
    </dgm:pt>
    <dgm:pt modelId="{854EABE9-5A6D-436A-9E4D-EA14225EF001}" type="pres">
      <dgm:prSet presAssocID="{201DF7C8-6AC5-4F65-8F05-C95B34797E7D}" presName="dstNode" presStyleLbl="node1" presStyleIdx="0" presStyleCnt="7"/>
      <dgm:spPr/>
      <dgm:t>
        <a:bodyPr/>
        <a:lstStyle/>
        <a:p>
          <a:endParaRPr lang="en-US"/>
        </a:p>
      </dgm:t>
    </dgm:pt>
    <dgm:pt modelId="{36319A73-64AE-41CD-B938-9BF5B3DAD1CA}" type="pres">
      <dgm:prSet presAssocID="{63F4651E-9D14-4A2F-AF22-A1F3549C97B7}" presName="text_1" presStyleLbl="node1" presStyleIdx="0" presStyleCnt="7">
        <dgm:presLayoutVars>
          <dgm:bulletEnabled val="1"/>
        </dgm:presLayoutVars>
      </dgm:prSet>
      <dgm:spPr/>
      <dgm:t>
        <a:bodyPr/>
        <a:lstStyle/>
        <a:p>
          <a:endParaRPr lang="en-US"/>
        </a:p>
      </dgm:t>
    </dgm:pt>
    <dgm:pt modelId="{4CE3EBDC-3742-48A0-956F-D936453D80CC}" type="pres">
      <dgm:prSet presAssocID="{63F4651E-9D14-4A2F-AF22-A1F3549C97B7}" presName="accent_1" presStyleCnt="0"/>
      <dgm:spPr/>
      <dgm:t>
        <a:bodyPr/>
        <a:lstStyle/>
        <a:p>
          <a:endParaRPr lang="en-US"/>
        </a:p>
      </dgm:t>
    </dgm:pt>
    <dgm:pt modelId="{4884BA2A-0E46-4996-AC6E-80363806E4B9}" type="pres">
      <dgm:prSet presAssocID="{63F4651E-9D14-4A2F-AF22-A1F3549C97B7}" presName="accentRepeatNode" presStyleLbl="solidFgAcc1" presStyleIdx="0" presStyleCnt="7"/>
      <dgm:spPr>
        <a:solidFill>
          <a:srgbClr val="002060"/>
        </a:solidFill>
      </dgm:spPr>
      <dgm:t>
        <a:bodyPr/>
        <a:lstStyle/>
        <a:p>
          <a:endParaRPr lang="en-US"/>
        </a:p>
      </dgm:t>
    </dgm:pt>
    <dgm:pt modelId="{91EDA47C-7A7E-41AC-9FEB-4B8315DBC0E6}" type="pres">
      <dgm:prSet presAssocID="{8A1AF68C-09B6-481A-ACBF-470C9697B016}" presName="text_2" presStyleLbl="node1" presStyleIdx="1" presStyleCnt="7">
        <dgm:presLayoutVars>
          <dgm:bulletEnabled val="1"/>
        </dgm:presLayoutVars>
      </dgm:prSet>
      <dgm:spPr/>
      <dgm:t>
        <a:bodyPr/>
        <a:lstStyle/>
        <a:p>
          <a:endParaRPr lang="en-US"/>
        </a:p>
      </dgm:t>
    </dgm:pt>
    <dgm:pt modelId="{42B0A58B-0CD8-42B2-9870-F4523E7D961F}" type="pres">
      <dgm:prSet presAssocID="{8A1AF68C-09B6-481A-ACBF-470C9697B016}" presName="accent_2" presStyleCnt="0"/>
      <dgm:spPr/>
      <dgm:t>
        <a:bodyPr/>
        <a:lstStyle/>
        <a:p>
          <a:endParaRPr lang="en-US"/>
        </a:p>
      </dgm:t>
    </dgm:pt>
    <dgm:pt modelId="{4551C5B7-402C-4AFC-B01D-37488082EEC0}" type="pres">
      <dgm:prSet presAssocID="{8A1AF68C-09B6-481A-ACBF-470C9697B016}" presName="accentRepeatNode" presStyleLbl="solidFgAcc1" presStyleIdx="1" presStyleCnt="7" custLinFactNeighborX="-7151" custLinFactNeighborY="4768"/>
      <dgm:spPr>
        <a:solidFill>
          <a:srgbClr val="002060"/>
        </a:solidFill>
      </dgm:spPr>
      <dgm:t>
        <a:bodyPr/>
        <a:lstStyle/>
        <a:p>
          <a:endParaRPr lang="en-US"/>
        </a:p>
      </dgm:t>
    </dgm:pt>
    <dgm:pt modelId="{664D855B-6F92-4720-B16A-BB8CF5644C26}" type="pres">
      <dgm:prSet presAssocID="{032AA21B-7788-4E95-B34E-B7990896B87B}" presName="text_3" presStyleLbl="node1" presStyleIdx="2" presStyleCnt="7">
        <dgm:presLayoutVars>
          <dgm:bulletEnabled val="1"/>
        </dgm:presLayoutVars>
      </dgm:prSet>
      <dgm:spPr/>
      <dgm:t>
        <a:bodyPr/>
        <a:lstStyle/>
        <a:p>
          <a:endParaRPr lang="en-IN"/>
        </a:p>
      </dgm:t>
    </dgm:pt>
    <dgm:pt modelId="{D1BF3282-0158-41B8-A62C-BDD0B74AC90B}" type="pres">
      <dgm:prSet presAssocID="{032AA21B-7788-4E95-B34E-B7990896B87B}" presName="accent_3" presStyleCnt="0"/>
      <dgm:spPr/>
    </dgm:pt>
    <dgm:pt modelId="{42EB2690-B66E-4590-A7D5-0C10CB30AA02}" type="pres">
      <dgm:prSet presAssocID="{032AA21B-7788-4E95-B34E-B7990896B87B}" presName="accentRepeatNode" presStyleLbl="solidFgAcc1" presStyleIdx="2" presStyleCnt="7" custLinFactNeighborX="-7151" custLinFactNeighborY="4768"/>
      <dgm:spPr>
        <a:solidFill>
          <a:srgbClr val="002060"/>
        </a:solidFill>
      </dgm:spPr>
      <dgm:t>
        <a:bodyPr/>
        <a:lstStyle/>
        <a:p>
          <a:endParaRPr lang="en-IN"/>
        </a:p>
      </dgm:t>
    </dgm:pt>
    <dgm:pt modelId="{527225F9-4213-44CD-8C15-6E8EB1B5F7AF}" type="pres">
      <dgm:prSet presAssocID="{F86FC33B-4779-42A0-8F27-5C27B3420422}" presName="text_4" presStyleLbl="node1" presStyleIdx="3" presStyleCnt="7">
        <dgm:presLayoutVars>
          <dgm:bulletEnabled val="1"/>
        </dgm:presLayoutVars>
      </dgm:prSet>
      <dgm:spPr/>
      <dgm:t>
        <a:bodyPr/>
        <a:lstStyle/>
        <a:p>
          <a:endParaRPr lang="en-IN"/>
        </a:p>
      </dgm:t>
    </dgm:pt>
    <dgm:pt modelId="{C8B12853-C26B-4BE7-89BB-30BB52D635FD}" type="pres">
      <dgm:prSet presAssocID="{F86FC33B-4779-42A0-8F27-5C27B3420422}" presName="accent_4" presStyleCnt="0"/>
      <dgm:spPr/>
    </dgm:pt>
    <dgm:pt modelId="{DCFA357C-2C6C-43DF-B27E-A3A704BB5544}" type="pres">
      <dgm:prSet presAssocID="{F86FC33B-4779-42A0-8F27-5C27B3420422}" presName="accentRepeatNode" presStyleLbl="solidFgAcc1" presStyleIdx="3" presStyleCnt="7" custLinFactNeighborX="-7151" custLinFactNeighborY="4768"/>
      <dgm:spPr>
        <a:solidFill>
          <a:srgbClr val="002060"/>
        </a:solidFill>
      </dgm:spPr>
      <dgm:t>
        <a:bodyPr/>
        <a:lstStyle/>
        <a:p>
          <a:endParaRPr lang="en-IN"/>
        </a:p>
      </dgm:t>
    </dgm:pt>
    <dgm:pt modelId="{3C47F53D-CD23-460B-A6E9-764969DFFD6F}" type="pres">
      <dgm:prSet presAssocID="{6CF1154D-BDD9-4469-86D4-933788DF9FA5}" presName="text_5" presStyleLbl="node1" presStyleIdx="4" presStyleCnt="7">
        <dgm:presLayoutVars>
          <dgm:bulletEnabled val="1"/>
        </dgm:presLayoutVars>
      </dgm:prSet>
      <dgm:spPr/>
      <dgm:t>
        <a:bodyPr/>
        <a:lstStyle/>
        <a:p>
          <a:endParaRPr lang="en-IN"/>
        </a:p>
      </dgm:t>
    </dgm:pt>
    <dgm:pt modelId="{43D927F3-1FF3-4403-8432-FF0B3105D74C}" type="pres">
      <dgm:prSet presAssocID="{6CF1154D-BDD9-4469-86D4-933788DF9FA5}" presName="accent_5" presStyleCnt="0"/>
      <dgm:spPr/>
    </dgm:pt>
    <dgm:pt modelId="{08922CA1-EE14-4F0C-B42B-300694BA24DA}" type="pres">
      <dgm:prSet presAssocID="{6CF1154D-BDD9-4469-86D4-933788DF9FA5}" presName="accentRepeatNode" presStyleLbl="solidFgAcc1" presStyleIdx="4" presStyleCnt="7"/>
      <dgm:spPr>
        <a:solidFill>
          <a:srgbClr val="002060"/>
        </a:solidFill>
      </dgm:spPr>
      <dgm:t>
        <a:bodyPr/>
        <a:lstStyle/>
        <a:p>
          <a:endParaRPr lang="en-US"/>
        </a:p>
      </dgm:t>
    </dgm:pt>
    <dgm:pt modelId="{CEE0777B-B449-4E51-B117-D605F282B832}" type="pres">
      <dgm:prSet presAssocID="{AAA84A7E-AED4-47F0-8A83-3707537B101F}" presName="text_6" presStyleLbl="node1" presStyleIdx="5" presStyleCnt="7">
        <dgm:presLayoutVars>
          <dgm:bulletEnabled val="1"/>
        </dgm:presLayoutVars>
      </dgm:prSet>
      <dgm:spPr/>
      <dgm:t>
        <a:bodyPr/>
        <a:lstStyle/>
        <a:p>
          <a:endParaRPr lang="en-IN"/>
        </a:p>
      </dgm:t>
    </dgm:pt>
    <dgm:pt modelId="{7BD50E0F-8510-40FE-B797-47C1EB5FCE6F}" type="pres">
      <dgm:prSet presAssocID="{AAA84A7E-AED4-47F0-8A83-3707537B101F}" presName="accent_6" presStyleCnt="0"/>
      <dgm:spPr/>
    </dgm:pt>
    <dgm:pt modelId="{817EDC20-7399-44D2-8D0A-0A30F9F4873F}" type="pres">
      <dgm:prSet presAssocID="{AAA84A7E-AED4-47F0-8A83-3707537B101F}" presName="accentRepeatNode" presStyleLbl="solidFgAcc1" presStyleIdx="5" presStyleCnt="7"/>
      <dgm:spPr>
        <a:solidFill>
          <a:srgbClr val="002060"/>
        </a:solidFill>
      </dgm:spPr>
      <dgm:t>
        <a:bodyPr/>
        <a:lstStyle/>
        <a:p>
          <a:endParaRPr lang="en-US"/>
        </a:p>
      </dgm:t>
    </dgm:pt>
    <dgm:pt modelId="{80F704D6-1086-483E-8A11-7130E9E2A80E}" type="pres">
      <dgm:prSet presAssocID="{8FAF50A1-0210-4673-A190-5DEB56C6D135}" presName="text_7" presStyleLbl="node1" presStyleIdx="6" presStyleCnt="7">
        <dgm:presLayoutVars>
          <dgm:bulletEnabled val="1"/>
        </dgm:presLayoutVars>
      </dgm:prSet>
      <dgm:spPr/>
      <dgm:t>
        <a:bodyPr/>
        <a:lstStyle/>
        <a:p>
          <a:endParaRPr lang="en-IN"/>
        </a:p>
      </dgm:t>
    </dgm:pt>
    <dgm:pt modelId="{F9271426-C698-4526-90E5-46DEE1FE12C6}" type="pres">
      <dgm:prSet presAssocID="{8FAF50A1-0210-4673-A190-5DEB56C6D135}" presName="accent_7" presStyleCnt="0"/>
      <dgm:spPr/>
    </dgm:pt>
    <dgm:pt modelId="{0466B49C-A54D-454F-9066-7F3B3019AD89}" type="pres">
      <dgm:prSet presAssocID="{8FAF50A1-0210-4673-A190-5DEB56C6D135}" presName="accentRepeatNode" presStyleLbl="solidFgAcc1" presStyleIdx="6" presStyleCnt="7" custLinFactNeighborY="7151"/>
      <dgm:spPr>
        <a:solidFill>
          <a:srgbClr val="002060"/>
        </a:solidFill>
      </dgm:spPr>
      <dgm:t>
        <a:bodyPr/>
        <a:lstStyle/>
        <a:p>
          <a:endParaRPr lang="en-IN"/>
        </a:p>
      </dgm:t>
    </dgm:pt>
  </dgm:ptLst>
  <dgm:cxnLst>
    <dgm:cxn modelId="{72357FC5-3030-4B53-80F1-36DC4E477E82}" type="presOf" srcId="{F86FC33B-4779-42A0-8F27-5C27B3420422}" destId="{527225F9-4213-44CD-8C15-6E8EB1B5F7AF}" srcOrd="0" destOrd="0" presId="urn:microsoft.com/office/officeart/2008/layout/VerticalCurvedList"/>
    <dgm:cxn modelId="{8DA6657C-8700-4E64-A00C-467345720F3D}" srcId="{201DF7C8-6AC5-4F65-8F05-C95B34797E7D}" destId="{8A1AF68C-09B6-481A-ACBF-470C9697B016}" srcOrd="1" destOrd="0" parTransId="{BFBED0F6-E299-4456-95EE-30585F3FC78C}" sibTransId="{A71D55DB-2CFC-4973-B8EB-CEA5255D36F5}"/>
    <dgm:cxn modelId="{922A3E73-AE1A-4CB8-84F4-0BC3EBEF6E4E}" srcId="{201DF7C8-6AC5-4F65-8F05-C95B34797E7D}" destId="{AAA84A7E-AED4-47F0-8A83-3707537B101F}" srcOrd="5" destOrd="0" parTransId="{85A60742-EDC3-4EB0-8A73-9BA17FA6879B}" sibTransId="{F9EEF444-3CE3-4FD0-A850-671E2E5689D4}"/>
    <dgm:cxn modelId="{16157995-BA62-43D4-9193-1E6EF8811260}" type="presOf" srcId="{8A1AF68C-09B6-481A-ACBF-470C9697B016}" destId="{91EDA47C-7A7E-41AC-9FEB-4B8315DBC0E6}" srcOrd="0" destOrd="0" presId="urn:microsoft.com/office/officeart/2008/layout/VerticalCurvedList"/>
    <dgm:cxn modelId="{258C7CDA-A9F2-4E86-B8D1-D185D07870F3}" srcId="{201DF7C8-6AC5-4F65-8F05-C95B34797E7D}" destId="{8FAF50A1-0210-4673-A190-5DEB56C6D135}" srcOrd="6" destOrd="0" parTransId="{1803B433-F76B-40E7-A63D-6798FFAC8954}" sibTransId="{676E2FB5-21F9-4E36-9271-86F6D4C3A9FF}"/>
    <dgm:cxn modelId="{207664BB-AAFB-4B0A-973A-892ED1B8B54B}" type="presOf" srcId="{6CF1154D-BDD9-4469-86D4-933788DF9FA5}" destId="{3C47F53D-CD23-460B-A6E9-764969DFFD6F}" srcOrd="0" destOrd="0" presId="urn:microsoft.com/office/officeart/2008/layout/VerticalCurvedList"/>
    <dgm:cxn modelId="{80BC80F3-43FC-4860-8632-1FCF82A395BF}" type="presOf" srcId="{032AA21B-7788-4E95-B34E-B7990896B87B}" destId="{664D855B-6F92-4720-B16A-BB8CF5644C26}" srcOrd="0" destOrd="0" presId="urn:microsoft.com/office/officeart/2008/layout/VerticalCurvedList"/>
    <dgm:cxn modelId="{BEF22955-868F-4DCB-8DCA-02E83C1B2C88}" type="presOf" srcId="{8FAF50A1-0210-4673-A190-5DEB56C6D135}" destId="{80F704D6-1086-483E-8A11-7130E9E2A80E}" srcOrd="0" destOrd="0" presId="urn:microsoft.com/office/officeart/2008/layout/VerticalCurvedList"/>
    <dgm:cxn modelId="{2D16ACBA-216C-4A55-8568-CE4C17BCC404}" type="presOf" srcId="{63F4651E-9D14-4A2F-AF22-A1F3549C97B7}" destId="{36319A73-64AE-41CD-B938-9BF5B3DAD1CA}" srcOrd="0" destOrd="0" presId="urn:microsoft.com/office/officeart/2008/layout/VerticalCurvedList"/>
    <dgm:cxn modelId="{2B84F32C-78F9-4BC7-96D1-D623619A6443}" type="presOf" srcId="{53164514-2C63-48F9-B634-4F360626DE30}" destId="{2385A5C0-BF44-418A-BF84-B9DC3563043F}" srcOrd="0" destOrd="0" presId="urn:microsoft.com/office/officeart/2008/layout/VerticalCurvedList"/>
    <dgm:cxn modelId="{3ED423C7-30B3-41F5-A957-7DBF1CD1FBCC}" srcId="{201DF7C8-6AC5-4F65-8F05-C95B34797E7D}" destId="{032AA21B-7788-4E95-B34E-B7990896B87B}" srcOrd="2" destOrd="0" parTransId="{9FCA3B5F-51E2-4ED9-8B44-CDDDCE9302E0}" sibTransId="{0243251C-B3D3-482B-93F4-F19242065C59}"/>
    <dgm:cxn modelId="{A40C5B92-4FC7-4A7B-9C14-D04FD305CD05}" type="presOf" srcId="{201DF7C8-6AC5-4F65-8F05-C95B34797E7D}" destId="{026378BC-49B3-4B56-9CFA-DE76EF809F79}" srcOrd="0" destOrd="0" presId="urn:microsoft.com/office/officeart/2008/layout/VerticalCurvedList"/>
    <dgm:cxn modelId="{776FADD8-C21E-4772-9102-3FBACE220AE6}" type="presOf" srcId="{AAA84A7E-AED4-47F0-8A83-3707537B101F}" destId="{CEE0777B-B449-4E51-B117-D605F282B832}" srcOrd="0" destOrd="0" presId="urn:microsoft.com/office/officeart/2008/layout/VerticalCurvedList"/>
    <dgm:cxn modelId="{9D3F2210-2366-4BF1-9853-B6E37684927A}" srcId="{201DF7C8-6AC5-4F65-8F05-C95B34797E7D}" destId="{F86FC33B-4779-42A0-8F27-5C27B3420422}" srcOrd="3" destOrd="0" parTransId="{1C3B4D0C-F9BE-4BF0-9865-9606A6C50CED}" sibTransId="{21BD4DE6-0DEB-4478-B90C-7A283BFC0A12}"/>
    <dgm:cxn modelId="{81AD9BE5-10CE-4F1D-97E9-24D76B88F551}" srcId="{201DF7C8-6AC5-4F65-8F05-C95B34797E7D}" destId="{63F4651E-9D14-4A2F-AF22-A1F3549C97B7}" srcOrd="0" destOrd="0" parTransId="{B0ACD1B6-F386-4214-877B-1933289C9709}" sibTransId="{53164514-2C63-48F9-B634-4F360626DE30}"/>
    <dgm:cxn modelId="{4867D8C7-413B-4711-BD17-EF21391164E8}" srcId="{201DF7C8-6AC5-4F65-8F05-C95B34797E7D}" destId="{6CF1154D-BDD9-4469-86D4-933788DF9FA5}" srcOrd="4" destOrd="0" parTransId="{FF4C0D66-68E3-4E23-9279-6A3FB57216F9}" sibTransId="{4CB4654B-3958-4F07-B21A-3D5FDB82734F}"/>
    <dgm:cxn modelId="{10D4B481-07F1-4060-8329-224B30409D25}" srcId="{201DF7C8-6AC5-4F65-8F05-C95B34797E7D}" destId="{8D122024-A9ED-4A9A-94AF-B10FDF523C05}" srcOrd="7" destOrd="0" parTransId="{1BC74843-5054-4DED-946F-8BE8717FD70B}" sibTransId="{77E7EEB6-1E77-46BC-94C2-3759847F45FC}"/>
    <dgm:cxn modelId="{C00224CD-F535-4D80-B5CC-A9A76F28DFCD}" type="presParOf" srcId="{026378BC-49B3-4B56-9CFA-DE76EF809F79}" destId="{BF7FF5BF-08C0-4239-B316-79D61CF2CC6F}" srcOrd="0" destOrd="0" presId="urn:microsoft.com/office/officeart/2008/layout/VerticalCurvedList"/>
    <dgm:cxn modelId="{C8399A64-ED72-42F7-8B0E-031A57EBDF13}" type="presParOf" srcId="{BF7FF5BF-08C0-4239-B316-79D61CF2CC6F}" destId="{757DC617-171F-49F5-8C3E-EE1EECC10908}" srcOrd="0" destOrd="0" presId="urn:microsoft.com/office/officeart/2008/layout/VerticalCurvedList"/>
    <dgm:cxn modelId="{E0B2F814-EB92-4510-AA32-1190D1D7C37A}" type="presParOf" srcId="{757DC617-171F-49F5-8C3E-EE1EECC10908}" destId="{FA6FDAF3-A028-4E86-9891-97CDF2BDD1BE}" srcOrd="0" destOrd="0" presId="urn:microsoft.com/office/officeart/2008/layout/VerticalCurvedList"/>
    <dgm:cxn modelId="{E51ECE4D-3117-467C-9D11-DD16B6B153E9}" type="presParOf" srcId="{757DC617-171F-49F5-8C3E-EE1EECC10908}" destId="{2385A5C0-BF44-418A-BF84-B9DC3563043F}" srcOrd="1" destOrd="0" presId="urn:microsoft.com/office/officeart/2008/layout/VerticalCurvedList"/>
    <dgm:cxn modelId="{C2D91E1E-EB07-4A6C-8A40-30F0536540E0}" type="presParOf" srcId="{757DC617-171F-49F5-8C3E-EE1EECC10908}" destId="{972892C5-5F2C-46BF-81EE-9E6408C930F7}" srcOrd="2" destOrd="0" presId="urn:microsoft.com/office/officeart/2008/layout/VerticalCurvedList"/>
    <dgm:cxn modelId="{E0C0EB47-027F-4668-998F-A05A9106C8EE}" type="presParOf" srcId="{757DC617-171F-49F5-8C3E-EE1EECC10908}" destId="{854EABE9-5A6D-436A-9E4D-EA14225EF001}" srcOrd="3" destOrd="0" presId="urn:microsoft.com/office/officeart/2008/layout/VerticalCurvedList"/>
    <dgm:cxn modelId="{9E524FBF-627C-4242-8CF6-D683D1EBB3B3}" type="presParOf" srcId="{BF7FF5BF-08C0-4239-B316-79D61CF2CC6F}" destId="{36319A73-64AE-41CD-B938-9BF5B3DAD1CA}" srcOrd="1" destOrd="0" presId="urn:microsoft.com/office/officeart/2008/layout/VerticalCurvedList"/>
    <dgm:cxn modelId="{A043AC60-A868-491E-93E6-27FDFDD3534B}" type="presParOf" srcId="{BF7FF5BF-08C0-4239-B316-79D61CF2CC6F}" destId="{4CE3EBDC-3742-48A0-956F-D936453D80CC}" srcOrd="2" destOrd="0" presId="urn:microsoft.com/office/officeart/2008/layout/VerticalCurvedList"/>
    <dgm:cxn modelId="{7E0F3189-7A76-4FCF-9108-499B0D911667}" type="presParOf" srcId="{4CE3EBDC-3742-48A0-956F-D936453D80CC}" destId="{4884BA2A-0E46-4996-AC6E-80363806E4B9}" srcOrd="0" destOrd="0" presId="urn:microsoft.com/office/officeart/2008/layout/VerticalCurvedList"/>
    <dgm:cxn modelId="{B574578D-0242-4530-A068-E015509E1D22}" type="presParOf" srcId="{BF7FF5BF-08C0-4239-B316-79D61CF2CC6F}" destId="{91EDA47C-7A7E-41AC-9FEB-4B8315DBC0E6}" srcOrd="3" destOrd="0" presId="urn:microsoft.com/office/officeart/2008/layout/VerticalCurvedList"/>
    <dgm:cxn modelId="{403E5446-7C33-46EC-8C00-854C08658ADC}" type="presParOf" srcId="{BF7FF5BF-08C0-4239-B316-79D61CF2CC6F}" destId="{42B0A58B-0CD8-42B2-9870-F4523E7D961F}" srcOrd="4" destOrd="0" presId="urn:microsoft.com/office/officeart/2008/layout/VerticalCurvedList"/>
    <dgm:cxn modelId="{E29DDCA5-D0C7-49EE-98C8-DDACB9808745}" type="presParOf" srcId="{42B0A58B-0CD8-42B2-9870-F4523E7D961F}" destId="{4551C5B7-402C-4AFC-B01D-37488082EEC0}" srcOrd="0" destOrd="0" presId="urn:microsoft.com/office/officeart/2008/layout/VerticalCurvedList"/>
    <dgm:cxn modelId="{8CAA53A6-3FA9-489C-9991-3E93592251AE}" type="presParOf" srcId="{BF7FF5BF-08C0-4239-B316-79D61CF2CC6F}" destId="{664D855B-6F92-4720-B16A-BB8CF5644C26}" srcOrd="5" destOrd="0" presId="urn:microsoft.com/office/officeart/2008/layout/VerticalCurvedList"/>
    <dgm:cxn modelId="{BCDF82F8-DA41-4058-A1E6-850F5929702A}" type="presParOf" srcId="{BF7FF5BF-08C0-4239-B316-79D61CF2CC6F}" destId="{D1BF3282-0158-41B8-A62C-BDD0B74AC90B}" srcOrd="6" destOrd="0" presId="urn:microsoft.com/office/officeart/2008/layout/VerticalCurvedList"/>
    <dgm:cxn modelId="{0E03AAF3-11D2-4B26-BB97-475059A3BC40}" type="presParOf" srcId="{D1BF3282-0158-41B8-A62C-BDD0B74AC90B}" destId="{42EB2690-B66E-4590-A7D5-0C10CB30AA02}" srcOrd="0" destOrd="0" presId="urn:microsoft.com/office/officeart/2008/layout/VerticalCurvedList"/>
    <dgm:cxn modelId="{AEBCD91E-7608-43C8-80C8-2BA3B64E6D1E}" type="presParOf" srcId="{BF7FF5BF-08C0-4239-B316-79D61CF2CC6F}" destId="{527225F9-4213-44CD-8C15-6E8EB1B5F7AF}" srcOrd="7" destOrd="0" presId="urn:microsoft.com/office/officeart/2008/layout/VerticalCurvedList"/>
    <dgm:cxn modelId="{2E91F650-95AA-41AA-A499-6555A36465A0}" type="presParOf" srcId="{BF7FF5BF-08C0-4239-B316-79D61CF2CC6F}" destId="{C8B12853-C26B-4BE7-89BB-30BB52D635FD}" srcOrd="8" destOrd="0" presId="urn:microsoft.com/office/officeart/2008/layout/VerticalCurvedList"/>
    <dgm:cxn modelId="{4131FEA8-3CE6-4FA5-9489-97945ACEE7C8}" type="presParOf" srcId="{C8B12853-C26B-4BE7-89BB-30BB52D635FD}" destId="{DCFA357C-2C6C-43DF-B27E-A3A704BB5544}" srcOrd="0" destOrd="0" presId="urn:microsoft.com/office/officeart/2008/layout/VerticalCurvedList"/>
    <dgm:cxn modelId="{B532C81F-55C9-491D-86C5-2F3626327DD6}" type="presParOf" srcId="{BF7FF5BF-08C0-4239-B316-79D61CF2CC6F}" destId="{3C47F53D-CD23-460B-A6E9-764969DFFD6F}" srcOrd="9" destOrd="0" presId="urn:microsoft.com/office/officeart/2008/layout/VerticalCurvedList"/>
    <dgm:cxn modelId="{F933EFBB-DE9A-457F-9DA8-885924064E30}" type="presParOf" srcId="{BF7FF5BF-08C0-4239-B316-79D61CF2CC6F}" destId="{43D927F3-1FF3-4403-8432-FF0B3105D74C}" srcOrd="10" destOrd="0" presId="urn:microsoft.com/office/officeart/2008/layout/VerticalCurvedList"/>
    <dgm:cxn modelId="{541F09C0-F62F-4CB8-962D-24498DAC793A}" type="presParOf" srcId="{43D927F3-1FF3-4403-8432-FF0B3105D74C}" destId="{08922CA1-EE14-4F0C-B42B-300694BA24DA}" srcOrd="0" destOrd="0" presId="urn:microsoft.com/office/officeart/2008/layout/VerticalCurvedList"/>
    <dgm:cxn modelId="{1FE07075-4E24-48C2-B47C-CF96890F67E1}" type="presParOf" srcId="{BF7FF5BF-08C0-4239-B316-79D61CF2CC6F}" destId="{CEE0777B-B449-4E51-B117-D605F282B832}" srcOrd="11" destOrd="0" presId="urn:microsoft.com/office/officeart/2008/layout/VerticalCurvedList"/>
    <dgm:cxn modelId="{A382B387-CB49-42FF-987A-8E252062EB3D}" type="presParOf" srcId="{BF7FF5BF-08C0-4239-B316-79D61CF2CC6F}" destId="{7BD50E0F-8510-40FE-B797-47C1EB5FCE6F}" srcOrd="12" destOrd="0" presId="urn:microsoft.com/office/officeart/2008/layout/VerticalCurvedList"/>
    <dgm:cxn modelId="{B799FF70-5FA5-40C7-AD65-4C349336F4D4}" type="presParOf" srcId="{7BD50E0F-8510-40FE-B797-47C1EB5FCE6F}" destId="{817EDC20-7399-44D2-8D0A-0A30F9F4873F}" srcOrd="0" destOrd="0" presId="urn:microsoft.com/office/officeart/2008/layout/VerticalCurvedList"/>
    <dgm:cxn modelId="{3D12A882-5D9D-4FDA-8EA2-112AFFF9996F}" type="presParOf" srcId="{BF7FF5BF-08C0-4239-B316-79D61CF2CC6F}" destId="{80F704D6-1086-483E-8A11-7130E9E2A80E}" srcOrd="13" destOrd="0" presId="urn:microsoft.com/office/officeart/2008/layout/VerticalCurvedList"/>
    <dgm:cxn modelId="{795A5740-D11D-4B70-8A7F-95C4D43C2FE0}" type="presParOf" srcId="{BF7FF5BF-08C0-4239-B316-79D61CF2CC6F}" destId="{F9271426-C698-4526-90E5-46DEE1FE12C6}" srcOrd="14" destOrd="0" presId="urn:microsoft.com/office/officeart/2008/layout/VerticalCurvedList"/>
    <dgm:cxn modelId="{F47E50BE-F475-41D1-8976-A8E0C1AF403C}" type="presParOf" srcId="{F9271426-C698-4526-90E5-46DEE1FE12C6}" destId="{0466B49C-A54D-454F-9066-7F3B3019AD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B95207D-D1E0-4D1B-965E-B37864CD6C23}" type="doc">
      <dgm:prSet loTypeId="urn:microsoft.com/office/officeart/2005/8/layout/radial5" loCatId="relationship" qsTypeId="urn:microsoft.com/office/officeart/2005/8/quickstyle/3d1" qsCatId="3D" csTypeId="urn:microsoft.com/office/officeart/2005/8/colors/accent0_3" csCatId="mainScheme" phldr="1"/>
      <dgm:spPr/>
      <dgm:t>
        <a:bodyPr/>
        <a:lstStyle/>
        <a:p>
          <a:endParaRPr lang="en-IN"/>
        </a:p>
      </dgm:t>
    </dgm:pt>
    <dgm:pt modelId="{5B692C59-7EE5-4C7D-9405-6030F01C0E0B}">
      <dgm:prSet phldrT="[Text]" custT="1"/>
      <dgm:spPr/>
      <dgm:t>
        <a:bodyPr/>
        <a:lstStyle/>
        <a:p>
          <a:r>
            <a:rPr lang="en-IN" sz="1600" b="0" dirty="0" smtClean="0"/>
            <a:t>Managing risk of GST fraud</a:t>
          </a:r>
          <a:endParaRPr lang="en-IN" sz="1600" b="0" dirty="0"/>
        </a:p>
      </dgm:t>
    </dgm:pt>
    <dgm:pt modelId="{2FF3301B-45F0-4A58-95CF-0528FDF852F1}" type="parTrans" cxnId="{FA2D1F38-FE82-404A-915D-8E00321C196D}">
      <dgm:prSet/>
      <dgm:spPr/>
      <dgm:t>
        <a:bodyPr/>
        <a:lstStyle/>
        <a:p>
          <a:endParaRPr lang="en-IN" sz="1600"/>
        </a:p>
      </dgm:t>
    </dgm:pt>
    <dgm:pt modelId="{AC53A9E0-2297-42DF-8BFA-3E58535787A8}" type="sibTrans" cxnId="{FA2D1F38-FE82-404A-915D-8E00321C196D}">
      <dgm:prSet/>
      <dgm:spPr/>
      <dgm:t>
        <a:bodyPr/>
        <a:lstStyle/>
        <a:p>
          <a:endParaRPr lang="en-IN" sz="1600"/>
        </a:p>
      </dgm:t>
    </dgm:pt>
    <dgm:pt modelId="{2871EA56-423B-4483-B334-CE417258F9DD}">
      <dgm:prSet phldrT="[Text]" custT="1"/>
      <dgm:spPr/>
      <dgm:t>
        <a:bodyPr/>
        <a:lstStyle/>
        <a:p>
          <a:r>
            <a:rPr lang="en-IN" sz="1600" b="0" dirty="0" smtClean="0"/>
            <a:t>Training needs</a:t>
          </a:r>
          <a:endParaRPr lang="en-IN" sz="1600" b="0" dirty="0"/>
        </a:p>
      </dgm:t>
    </dgm:pt>
    <dgm:pt modelId="{57FED975-4CEE-45E6-8D17-A036AE91DAD8}" type="parTrans" cxnId="{27489AC1-8670-40C2-B285-FFBA4D3DFC93}">
      <dgm:prSet/>
      <dgm:spPr/>
      <dgm:t>
        <a:bodyPr/>
        <a:lstStyle/>
        <a:p>
          <a:endParaRPr lang="en-IN" sz="1600"/>
        </a:p>
      </dgm:t>
    </dgm:pt>
    <dgm:pt modelId="{3ACA7A51-E33E-49B9-9412-77024FC750A3}" type="sibTrans" cxnId="{27489AC1-8670-40C2-B285-FFBA4D3DFC93}">
      <dgm:prSet/>
      <dgm:spPr/>
      <dgm:t>
        <a:bodyPr/>
        <a:lstStyle/>
        <a:p>
          <a:endParaRPr lang="en-IN" sz="1600"/>
        </a:p>
      </dgm:t>
    </dgm:pt>
    <dgm:pt modelId="{D339DBD6-DCEB-4633-8A5D-EA8A9831B907}">
      <dgm:prSet phldrT="[Text]" custT="1"/>
      <dgm:spPr/>
      <dgm:t>
        <a:bodyPr/>
        <a:lstStyle/>
        <a:p>
          <a:r>
            <a:rPr lang="en-IN" sz="1600" dirty="0" smtClean="0"/>
            <a:t>Robust GSTN and online compliances</a:t>
          </a:r>
          <a:endParaRPr lang="en-IN" sz="1600" dirty="0"/>
        </a:p>
      </dgm:t>
    </dgm:pt>
    <dgm:pt modelId="{E530B0ED-9CD3-4DF2-AD81-753E308184FA}" type="parTrans" cxnId="{F8ACDE8A-AE1B-41B0-AFC4-E2D37747BCCF}">
      <dgm:prSet/>
      <dgm:spPr/>
      <dgm:t>
        <a:bodyPr/>
        <a:lstStyle/>
        <a:p>
          <a:endParaRPr lang="en-IN" sz="1600"/>
        </a:p>
      </dgm:t>
    </dgm:pt>
    <dgm:pt modelId="{EE808BAB-6381-47F8-B75C-9C9517BFA270}" type="sibTrans" cxnId="{F8ACDE8A-AE1B-41B0-AFC4-E2D37747BCCF}">
      <dgm:prSet/>
      <dgm:spPr/>
      <dgm:t>
        <a:bodyPr/>
        <a:lstStyle/>
        <a:p>
          <a:endParaRPr lang="en-IN" sz="1600"/>
        </a:p>
      </dgm:t>
    </dgm:pt>
    <dgm:pt modelId="{15DA652B-BDED-456C-9F05-A0FB5711BEFF}">
      <dgm:prSet custT="1"/>
      <dgm:spPr/>
      <dgm:t>
        <a:bodyPr/>
        <a:lstStyle/>
        <a:p>
          <a:r>
            <a:rPr lang="en-IN" sz="1600" b="0" dirty="0" smtClean="0"/>
            <a:t>Taxation of services by States</a:t>
          </a:r>
          <a:endParaRPr lang="en-IN" sz="1600" b="0" dirty="0"/>
        </a:p>
      </dgm:t>
    </dgm:pt>
    <dgm:pt modelId="{6E003BCF-729A-4547-A150-2948B151C81B}" type="parTrans" cxnId="{BE95528F-515B-4511-99E6-111D471A33C0}">
      <dgm:prSet/>
      <dgm:spPr/>
      <dgm:t>
        <a:bodyPr/>
        <a:lstStyle/>
        <a:p>
          <a:endParaRPr lang="en-IN" sz="1600"/>
        </a:p>
      </dgm:t>
    </dgm:pt>
    <dgm:pt modelId="{E00B028B-E86B-476C-8DFF-0EB6613CBE3F}" type="sibTrans" cxnId="{BE95528F-515B-4511-99E6-111D471A33C0}">
      <dgm:prSet/>
      <dgm:spPr/>
      <dgm:t>
        <a:bodyPr/>
        <a:lstStyle/>
        <a:p>
          <a:endParaRPr lang="en-IN" sz="1600"/>
        </a:p>
      </dgm:t>
    </dgm:pt>
    <dgm:pt modelId="{54994634-3A12-4BD0-95F3-77631277784D}">
      <dgm:prSet custT="1"/>
      <dgm:spPr/>
      <dgm:t>
        <a:bodyPr/>
        <a:lstStyle/>
        <a:p>
          <a:r>
            <a:rPr lang="en-IN" sz="1600" b="0" dirty="0" smtClean="0"/>
            <a:t>Role of customs authorities</a:t>
          </a:r>
          <a:endParaRPr lang="en-IN" sz="1600" b="0" dirty="0"/>
        </a:p>
      </dgm:t>
    </dgm:pt>
    <dgm:pt modelId="{D3D5C3AF-BB9E-44BC-A814-8D86D4241782}" type="parTrans" cxnId="{07C8AB56-ABE8-47EB-B82D-0526B9A86E63}">
      <dgm:prSet/>
      <dgm:spPr/>
      <dgm:t>
        <a:bodyPr/>
        <a:lstStyle/>
        <a:p>
          <a:endParaRPr lang="en-IN" sz="1600"/>
        </a:p>
      </dgm:t>
    </dgm:pt>
    <dgm:pt modelId="{705AF087-9653-46BA-B580-4913D1AC9BA8}" type="sibTrans" cxnId="{07C8AB56-ABE8-47EB-B82D-0526B9A86E63}">
      <dgm:prSet/>
      <dgm:spPr/>
      <dgm:t>
        <a:bodyPr/>
        <a:lstStyle/>
        <a:p>
          <a:endParaRPr lang="en-IN" sz="1600"/>
        </a:p>
      </dgm:t>
    </dgm:pt>
    <dgm:pt modelId="{7D1CBA93-DAAE-4812-A064-FFB34FC4F593}">
      <dgm:prSet phldrT="[Text]" custT="1"/>
      <dgm:spPr/>
      <dgm:t>
        <a:bodyPr/>
        <a:lstStyle/>
        <a:p>
          <a:r>
            <a:rPr lang="en-IN" sz="1600" dirty="0" smtClean="0"/>
            <a:t>Key challenges</a:t>
          </a:r>
          <a:endParaRPr lang="en-IN" sz="1600" dirty="0"/>
        </a:p>
      </dgm:t>
    </dgm:pt>
    <dgm:pt modelId="{325432F8-532D-4735-86CA-659406DA8178}" type="sibTrans" cxnId="{5131224E-84DB-4121-8549-B8E67FA78740}">
      <dgm:prSet/>
      <dgm:spPr/>
      <dgm:t>
        <a:bodyPr/>
        <a:lstStyle/>
        <a:p>
          <a:endParaRPr lang="en-IN" sz="1600"/>
        </a:p>
      </dgm:t>
    </dgm:pt>
    <dgm:pt modelId="{19FEB8E7-9D87-41B2-8F2A-F75B7B006E21}" type="parTrans" cxnId="{5131224E-84DB-4121-8549-B8E67FA78740}">
      <dgm:prSet/>
      <dgm:spPr/>
      <dgm:t>
        <a:bodyPr/>
        <a:lstStyle/>
        <a:p>
          <a:endParaRPr lang="en-IN" sz="1600"/>
        </a:p>
      </dgm:t>
    </dgm:pt>
    <dgm:pt modelId="{199BB85E-EC5D-42B3-A7D9-5765BDC41892}">
      <dgm:prSet custT="1"/>
      <dgm:spPr/>
      <dgm:t>
        <a:bodyPr/>
        <a:lstStyle/>
        <a:p>
          <a:r>
            <a:rPr lang="en-IN" sz="1600" dirty="0" smtClean="0"/>
            <a:t>Coordination between state &amp; central departments</a:t>
          </a:r>
          <a:endParaRPr lang="en-IN" sz="1600" dirty="0"/>
        </a:p>
      </dgm:t>
    </dgm:pt>
    <dgm:pt modelId="{6D80B419-8B96-4CE6-B6E6-CE81BA162F8D}" type="sibTrans" cxnId="{44C7D1D7-9119-40BA-BE0A-CE8C8EA1AE3D}">
      <dgm:prSet/>
      <dgm:spPr/>
      <dgm:t>
        <a:bodyPr/>
        <a:lstStyle/>
        <a:p>
          <a:endParaRPr lang="en-IN" sz="1600"/>
        </a:p>
      </dgm:t>
    </dgm:pt>
    <dgm:pt modelId="{B0A09EA3-DF80-44C8-A4E1-169F6F66FB60}" type="parTrans" cxnId="{44C7D1D7-9119-40BA-BE0A-CE8C8EA1AE3D}">
      <dgm:prSet/>
      <dgm:spPr/>
      <dgm:t>
        <a:bodyPr/>
        <a:lstStyle/>
        <a:p>
          <a:endParaRPr lang="en-IN" sz="1600"/>
        </a:p>
      </dgm:t>
    </dgm:pt>
    <dgm:pt modelId="{CD3D1B4C-C6E5-4540-8E1A-78D9934A479C}" type="pres">
      <dgm:prSet presAssocID="{4B95207D-D1E0-4D1B-965E-B37864CD6C23}" presName="Name0" presStyleCnt="0">
        <dgm:presLayoutVars>
          <dgm:chMax val="1"/>
          <dgm:dir/>
          <dgm:animLvl val="ctr"/>
          <dgm:resizeHandles val="exact"/>
        </dgm:presLayoutVars>
      </dgm:prSet>
      <dgm:spPr/>
      <dgm:t>
        <a:bodyPr/>
        <a:lstStyle/>
        <a:p>
          <a:endParaRPr lang="en-US"/>
        </a:p>
      </dgm:t>
    </dgm:pt>
    <dgm:pt modelId="{8184B824-01A7-459E-8BD7-17E8603F087B}" type="pres">
      <dgm:prSet presAssocID="{7D1CBA93-DAAE-4812-A064-FFB34FC4F593}" presName="centerShape" presStyleLbl="node0" presStyleIdx="0" presStyleCnt="1" custScaleX="130053" custScaleY="95741"/>
      <dgm:spPr/>
      <dgm:t>
        <a:bodyPr/>
        <a:lstStyle/>
        <a:p>
          <a:endParaRPr lang="en-US"/>
        </a:p>
      </dgm:t>
    </dgm:pt>
    <dgm:pt modelId="{9D866792-676A-4A16-8397-52BA8EBC001F}" type="pres">
      <dgm:prSet presAssocID="{2FF3301B-45F0-4A58-95CF-0528FDF852F1}" presName="parTrans" presStyleLbl="sibTrans2D1" presStyleIdx="0" presStyleCnt="6"/>
      <dgm:spPr/>
      <dgm:t>
        <a:bodyPr/>
        <a:lstStyle/>
        <a:p>
          <a:endParaRPr lang="en-US"/>
        </a:p>
      </dgm:t>
    </dgm:pt>
    <dgm:pt modelId="{98EE64EC-03AD-435B-9330-DC1BF1A9DDDA}" type="pres">
      <dgm:prSet presAssocID="{2FF3301B-45F0-4A58-95CF-0528FDF852F1}" presName="connectorText" presStyleLbl="sibTrans2D1" presStyleIdx="0" presStyleCnt="6"/>
      <dgm:spPr/>
      <dgm:t>
        <a:bodyPr/>
        <a:lstStyle/>
        <a:p>
          <a:endParaRPr lang="en-US"/>
        </a:p>
      </dgm:t>
    </dgm:pt>
    <dgm:pt modelId="{797E493E-F0F1-4DB2-8EFC-9D8D9AC2858D}" type="pres">
      <dgm:prSet presAssocID="{5B692C59-7EE5-4C7D-9405-6030F01C0E0B}" presName="node" presStyleLbl="node1" presStyleIdx="0" presStyleCnt="6" custScaleX="146042">
        <dgm:presLayoutVars>
          <dgm:bulletEnabled val="1"/>
        </dgm:presLayoutVars>
      </dgm:prSet>
      <dgm:spPr/>
      <dgm:t>
        <a:bodyPr/>
        <a:lstStyle/>
        <a:p>
          <a:endParaRPr lang="en-US"/>
        </a:p>
      </dgm:t>
    </dgm:pt>
    <dgm:pt modelId="{E74CDD73-AC8C-4BEA-A376-1D2BC6285EF3}" type="pres">
      <dgm:prSet presAssocID="{57FED975-4CEE-45E6-8D17-A036AE91DAD8}" presName="parTrans" presStyleLbl="sibTrans2D1" presStyleIdx="1" presStyleCnt="6"/>
      <dgm:spPr/>
      <dgm:t>
        <a:bodyPr/>
        <a:lstStyle/>
        <a:p>
          <a:endParaRPr lang="en-US"/>
        </a:p>
      </dgm:t>
    </dgm:pt>
    <dgm:pt modelId="{FF5B7CE9-3292-4487-8FEA-D6D3D0EC5601}" type="pres">
      <dgm:prSet presAssocID="{57FED975-4CEE-45E6-8D17-A036AE91DAD8}" presName="connectorText" presStyleLbl="sibTrans2D1" presStyleIdx="1" presStyleCnt="6"/>
      <dgm:spPr/>
      <dgm:t>
        <a:bodyPr/>
        <a:lstStyle/>
        <a:p>
          <a:endParaRPr lang="en-US"/>
        </a:p>
      </dgm:t>
    </dgm:pt>
    <dgm:pt modelId="{4090DF0D-D2A2-4273-B398-1834A4055561}" type="pres">
      <dgm:prSet presAssocID="{2871EA56-423B-4483-B334-CE417258F9DD}" presName="node" presStyleLbl="node1" presStyleIdx="1" presStyleCnt="6" custScaleX="146042">
        <dgm:presLayoutVars>
          <dgm:bulletEnabled val="1"/>
        </dgm:presLayoutVars>
      </dgm:prSet>
      <dgm:spPr/>
      <dgm:t>
        <a:bodyPr/>
        <a:lstStyle/>
        <a:p>
          <a:endParaRPr lang="en-US"/>
        </a:p>
      </dgm:t>
    </dgm:pt>
    <dgm:pt modelId="{CCA16154-BAD7-486A-A370-1204548DCC90}" type="pres">
      <dgm:prSet presAssocID="{E530B0ED-9CD3-4DF2-AD81-753E308184FA}" presName="parTrans" presStyleLbl="sibTrans2D1" presStyleIdx="2" presStyleCnt="6"/>
      <dgm:spPr/>
      <dgm:t>
        <a:bodyPr/>
        <a:lstStyle/>
        <a:p>
          <a:endParaRPr lang="en-US"/>
        </a:p>
      </dgm:t>
    </dgm:pt>
    <dgm:pt modelId="{6E5D7E31-0ED8-4FF6-AFF3-6DE116922A7F}" type="pres">
      <dgm:prSet presAssocID="{E530B0ED-9CD3-4DF2-AD81-753E308184FA}" presName="connectorText" presStyleLbl="sibTrans2D1" presStyleIdx="2" presStyleCnt="6"/>
      <dgm:spPr/>
      <dgm:t>
        <a:bodyPr/>
        <a:lstStyle/>
        <a:p>
          <a:endParaRPr lang="en-US"/>
        </a:p>
      </dgm:t>
    </dgm:pt>
    <dgm:pt modelId="{07C08CC9-5313-461E-8C3F-3B64E588A8B5}" type="pres">
      <dgm:prSet presAssocID="{D339DBD6-DCEB-4633-8A5D-EA8A9831B907}" presName="node" presStyleLbl="node1" presStyleIdx="2" presStyleCnt="6" custScaleX="146042">
        <dgm:presLayoutVars>
          <dgm:bulletEnabled val="1"/>
        </dgm:presLayoutVars>
      </dgm:prSet>
      <dgm:spPr/>
      <dgm:t>
        <a:bodyPr/>
        <a:lstStyle/>
        <a:p>
          <a:endParaRPr lang="en-US"/>
        </a:p>
      </dgm:t>
    </dgm:pt>
    <dgm:pt modelId="{15E54B70-37CD-4D6D-8497-22C79DA94153}" type="pres">
      <dgm:prSet presAssocID="{B0A09EA3-DF80-44C8-A4E1-169F6F66FB60}" presName="parTrans" presStyleLbl="sibTrans2D1" presStyleIdx="3" presStyleCnt="6"/>
      <dgm:spPr/>
      <dgm:t>
        <a:bodyPr/>
        <a:lstStyle/>
        <a:p>
          <a:endParaRPr lang="en-US"/>
        </a:p>
      </dgm:t>
    </dgm:pt>
    <dgm:pt modelId="{BF99292B-7429-445C-A290-FB1BA905A21C}" type="pres">
      <dgm:prSet presAssocID="{B0A09EA3-DF80-44C8-A4E1-169F6F66FB60}" presName="connectorText" presStyleLbl="sibTrans2D1" presStyleIdx="3" presStyleCnt="6"/>
      <dgm:spPr/>
      <dgm:t>
        <a:bodyPr/>
        <a:lstStyle/>
        <a:p>
          <a:endParaRPr lang="en-US"/>
        </a:p>
      </dgm:t>
    </dgm:pt>
    <dgm:pt modelId="{EFAFA412-2C01-4376-B6E7-9E6BA73471EF}" type="pres">
      <dgm:prSet presAssocID="{199BB85E-EC5D-42B3-A7D9-5765BDC41892}" presName="node" presStyleLbl="node1" presStyleIdx="3" presStyleCnt="6" custScaleX="146042">
        <dgm:presLayoutVars>
          <dgm:bulletEnabled val="1"/>
        </dgm:presLayoutVars>
      </dgm:prSet>
      <dgm:spPr/>
      <dgm:t>
        <a:bodyPr/>
        <a:lstStyle/>
        <a:p>
          <a:endParaRPr lang="en-US"/>
        </a:p>
      </dgm:t>
    </dgm:pt>
    <dgm:pt modelId="{5FFC3639-B035-4560-A6AA-722648853DF8}" type="pres">
      <dgm:prSet presAssocID="{6E003BCF-729A-4547-A150-2948B151C81B}" presName="parTrans" presStyleLbl="sibTrans2D1" presStyleIdx="4" presStyleCnt="6"/>
      <dgm:spPr/>
      <dgm:t>
        <a:bodyPr/>
        <a:lstStyle/>
        <a:p>
          <a:endParaRPr lang="en-US"/>
        </a:p>
      </dgm:t>
    </dgm:pt>
    <dgm:pt modelId="{0A980575-7415-46CC-BF4F-9015AE8E6915}" type="pres">
      <dgm:prSet presAssocID="{6E003BCF-729A-4547-A150-2948B151C81B}" presName="connectorText" presStyleLbl="sibTrans2D1" presStyleIdx="4" presStyleCnt="6"/>
      <dgm:spPr/>
      <dgm:t>
        <a:bodyPr/>
        <a:lstStyle/>
        <a:p>
          <a:endParaRPr lang="en-US"/>
        </a:p>
      </dgm:t>
    </dgm:pt>
    <dgm:pt modelId="{0CA69DE5-FF67-4A8C-ADD3-1C703955A67D}" type="pres">
      <dgm:prSet presAssocID="{15DA652B-BDED-456C-9F05-A0FB5711BEFF}" presName="node" presStyleLbl="node1" presStyleIdx="4" presStyleCnt="6" custScaleX="146042">
        <dgm:presLayoutVars>
          <dgm:bulletEnabled val="1"/>
        </dgm:presLayoutVars>
      </dgm:prSet>
      <dgm:spPr/>
      <dgm:t>
        <a:bodyPr/>
        <a:lstStyle/>
        <a:p>
          <a:endParaRPr lang="en-US"/>
        </a:p>
      </dgm:t>
    </dgm:pt>
    <dgm:pt modelId="{B6735A3B-A0C4-4421-BEE5-A8CC1664A8FE}" type="pres">
      <dgm:prSet presAssocID="{D3D5C3AF-BB9E-44BC-A814-8D86D4241782}" presName="parTrans" presStyleLbl="sibTrans2D1" presStyleIdx="5" presStyleCnt="6"/>
      <dgm:spPr/>
      <dgm:t>
        <a:bodyPr/>
        <a:lstStyle/>
        <a:p>
          <a:endParaRPr lang="en-US"/>
        </a:p>
      </dgm:t>
    </dgm:pt>
    <dgm:pt modelId="{36F186DF-8EC3-4EE7-A287-61E423B5CA63}" type="pres">
      <dgm:prSet presAssocID="{D3D5C3AF-BB9E-44BC-A814-8D86D4241782}" presName="connectorText" presStyleLbl="sibTrans2D1" presStyleIdx="5" presStyleCnt="6"/>
      <dgm:spPr/>
      <dgm:t>
        <a:bodyPr/>
        <a:lstStyle/>
        <a:p>
          <a:endParaRPr lang="en-US"/>
        </a:p>
      </dgm:t>
    </dgm:pt>
    <dgm:pt modelId="{64AAC7DE-5CDB-4E5D-A51C-CB3AF19157B5}" type="pres">
      <dgm:prSet presAssocID="{54994634-3A12-4BD0-95F3-77631277784D}" presName="node" presStyleLbl="node1" presStyleIdx="5" presStyleCnt="6" custScaleX="146042">
        <dgm:presLayoutVars>
          <dgm:bulletEnabled val="1"/>
        </dgm:presLayoutVars>
      </dgm:prSet>
      <dgm:spPr/>
      <dgm:t>
        <a:bodyPr/>
        <a:lstStyle/>
        <a:p>
          <a:endParaRPr lang="en-US"/>
        </a:p>
      </dgm:t>
    </dgm:pt>
  </dgm:ptLst>
  <dgm:cxnLst>
    <dgm:cxn modelId="{DAF16E0C-03E2-423B-A5E4-13C8D6A4E463}" type="presOf" srcId="{57FED975-4CEE-45E6-8D17-A036AE91DAD8}" destId="{FF5B7CE9-3292-4487-8FEA-D6D3D0EC5601}" srcOrd="1" destOrd="0" presId="urn:microsoft.com/office/officeart/2005/8/layout/radial5"/>
    <dgm:cxn modelId="{5F6AB8FE-5E1D-4ACF-B6FE-88B98D4E96AC}" type="presOf" srcId="{B0A09EA3-DF80-44C8-A4E1-169F6F66FB60}" destId="{15E54B70-37CD-4D6D-8497-22C79DA94153}" srcOrd="0" destOrd="0" presId="urn:microsoft.com/office/officeart/2005/8/layout/radial5"/>
    <dgm:cxn modelId="{6CC44111-A6F3-4C9D-963C-03E60B3F586E}" type="presOf" srcId="{D3D5C3AF-BB9E-44BC-A814-8D86D4241782}" destId="{B6735A3B-A0C4-4421-BEE5-A8CC1664A8FE}" srcOrd="0" destOrd="0" presId="urn:microsoft.com/office/officeart/2005/8/layout/radial5"/>
    <dgm:cxn modelId="{829864D3-7CA5-4F2F-8AFA-A813B404CF84}" type="presOf" srcId="{15DA652B-BDED-456C-9F05-A0FB5711BEFF}" destId="{0CA69DE5-FF67-4A8C-ADD3-1C703955A67D}" srcOrd="0" destOrd="0" presId="urn:microsoft.com/office/officeart/2005/8/layout/radial5"/>
    <dgm:cxn modelId="{BE95528F-515B-4511-99E6-111D471A33C0}" srcId="{7D1CBA93-DAAE-4812-A064-FFB34FC4F593}" destId="{15DA652B-BDED-456C-9F05-A0FB5711BEFF}" srcOrd="4" destOrd="0" parTransId="{6E003BCF-729A-4547-A150-2948B151C81B}" sibTransId="{E00B028B-E86B-476C-8DFF-0EB6613CBE3F}"/>
    <dgm:cxn modelId="{272DDC55-1E19-415C-AD8A-F1AE01AFA5DB}" type="presOf" srcId="{B0A09EA3-DF80-44C8-A4E1-169F6F66FB60}" destId="{BF99292B-7429-445C-A290-FB1BA905A21C}" srcOrd="1" destOrd="0" presId="urn:microsoft.com/office/officeart/2005/8/layout/radial5"/>
    <dgm:cxn modelId="{E2BF6D24-CF25-4BDC-A45A-950BCF5984E8}" type="presOf" srcId="{E530B0ED-9CD3-4DF2-AD81-753E308184FA}" destId="{CCA16154-BAD7-486A-A370-1204548DCC90}" srcOrd="0" destOrd="0" presId="urn:microsoft.com/office/officeart/2005/8/layout/radial5"/>
    <dgm:cxn modelId="{7D54EB11-201E-4948-AEAA-2C999F79FAA9}" type="presOf" srcId="{2FF3301B-45F0-4A58-95CF-0528FDF852F1}" destId="{9D866792-676A-4A16-8397-52BA8EBC001F}" srcOrd="0" destOrd="0" presId="urn:microsoft.com/office/officeart/2005/8/layout/radial5"/>
    <dgm:cxn modelId="{F8ACDE8A-AE1B-41B0-AFC4-E2D37747BCCF}" srcId="{7D1CBA93-DAAE-4812-A064-FFB34FC4F593}" destId="{D339DBD6-DCEB-4633-8A5D-EA8A9831B907}" srcOrd="2" destOrd="0" parTransId="{E530B0ED-9CD3-4DF2-AD81-753E308184FA}" sibTransId="{EE808BAB-6381-47F8-B75C-9C9517BFA270}"/>
    <dgm:cxn modelId="{343DB9E8-025C-4C08-820A-74CC98ED89EE}" type="presOf" srcId="{54994634-3A12-4BD0-95F3-77631277784D}" destId="{64AAC7DE-5CDB-4E5D-A51C-CB3AF19157B5}" srcOrd="0" destOrd="0" presId="urn:microsoft.com/office/officeart/2005/8/layout/radial5"/>
    <dgm:cxn modelId="{F3C0A8DA-86E3-423A-B02F-4C08D59301D1}" type="presOf" srcId="{2871EA56-423B-4483-B334-CE417258F9DD}" destId="{4090DF0D-D2A2-4273-B398-1834A4055561}" srcOrd="0" destOrd="0" presId="urn:microsoft.com/office/officeart/2005/8/layout/radial5"/>
    <dgm:cxn modelId="{728AE57F-0C7D-4FA1-B0F1-3CCCDCF6004C}" type="presOf" srcId="{57FED975-4CEE-45E6-8D17-A036AE91DAD8}" destId="{E74CDD73-AC8C-4BEA-A376-1D2BC6285EF3}" srcOrd="0" destOrd="0" presId="urn:microsoft.com/office/officeart/2005/8/layout/radial5"/>
    <dgm:cxn modelId="{88054C0B-10A1-4127-B138-7A3E43BF6B7D}" type="presOf" srcId="{E530B0ED-9CD3-4DF2-AD81-753E308184FA}" destId="{6E5D7E31-0ED8-4FF6-AFF3-6DE116922A7F}" srcOrd="1" destOrd="0" presId="urn:microsoft.com/office/officeart/2005/8/layout/radial5"/>
    <dgm:cxn modelId="{8DEAB22D-D26B-4709-A398-1FEAF4CFCA28}" type="presOf" srcId="{4B95207D-D1E0-4D1B-965E-B37864CD6C23}" destId="{CD3D1B4C-C6E5-4540-8E1A-78D9934A479C}" srcOrd="0" destOrd="0" presId="urn:microsoft.com/office/officeart/2005/8/layout/radial5"/>
    <dgm:cxn modelId="{44C7D1D7-9119-40BA-BE0A-CE8C8EA1AE3D}" srcId="{7D1CBA93-DAAE-4812-A064-FFB34FC4F593}" destId="{199BB85E-EC5D-42B3-A7D9-5765BDC41892}" srcOrd="3" destOrd="0" parTransId="{B0A09EA3-DF80-44C8-A4E1-169F6F66FB60}" sibTransId="{6D80B419-8B96-4CE6-B6E6-CE81BA162F8D}"/>
    <dgm:cxn modelId="{FA2D1F38-FE82-404A-915D-8E00321C196D}" srcId="{7D1CBA93-DAAE-4812-A064-FFB34FC4F593}" destId="{5B692C59-7EE5-4C7D-9405-6030F01C0E0B}" srcOrd="0" destOrd="0" parTransId="{2FF3301B-45F0-4A58-95CF-0528FDF852F1}" sibTransId="{AC53A9E0-2297-42DF-8BFA-3E58535787A8}"/>
    <dgm:cxn modelId="{502483F8-5C11-466C-B98C-4D96301520E7}" type="presOf" srcId="{2FF3301B-45F0-4A58-95CF-0528FDF852F1}" destId="{98EE64EC-03AD-435B-9330-DC1BF1A9DDDA}" srcOrd="1" destOrd="0" presId="urn:microsoft.com/office/officeart/2005/8/layout/radial5"/>
    <dgm:cxn modelId="{BC49B4DC-E63F-4192-87AF-D9B706AC73CB}" type="presOf" srcId="{199BB85E-EC5D-42B3-A7D9-5765BDC41892}" destId="{EFAFA412-2C01-4376-B6E7-9E6BA73471EF}" srcOrd="0" destOrd="0" presId="urn:microsoft.com/office/officeart/2005/8/layout/radial5"/>
    <dgm:cxn modelId="{6888E48E-DB11-4E7D-8B81-6DE6556EA839}" type="presOf" srcId="{D339DBD6-DCEB-4633-8A5D-EA8A9831B907}" destId="{07C08CC9-5313-461E-8C3F-3B64E588A8B5}" srcOrd="0" destOrd="0" presId="urn:microsoft.com/office/officeart/2005/8/layout/radial5"/>
    <dgm:cxn modelId="{D95C6330-AFA9-4A24-8800-925E61018178}" type="presOf" srcId="{6E003BCF-729A-4547-A150-2948B151C81B}" destId="{0A980575-7415-46CC-BF4F-9015AE8E6915}" srcOrd="1" destOrd="0" presId="urn:microsoft.com/office/officeart/2005/8/layout/radial5"/>
    <dgm:cxn modelId="{E66A1B06-B6F1-43BB-B782-C66AE90C80A5}" type="presOf" srcId="{6E003BCF-729A-4547-A150-2948B151C81B}" destId="{5FFC3639-B035-4560-A6AA-722648853DF8}" srcOrd="0" destOrd="0" presId="urn:microsoft.com/office/officeart/2005/8/layout/radial5"/>
    <dgm:cxn modelId="{45EF6B71-94C4-4AFF-A550-22A1E7903A2E}" type="presOf" srcId="{5B692C59-7EE5-4C7D-9405-6030F01C0E0B}" destId="{797E493E-F0F1-4DB2-8EFC-9D8D9AC2858D}" srcOrd="0" destOrd="0" presId="urn:microsoft.com/office/officeart/2005/8/layout/radial5"/>
    <dgm:cxn modelId="{3DD91D17-E310-4587-80CB-85066043C96D}" type="presOf" srcId="{D3D5C3AF-BB9E-44BC-A814-8D86D4241782}" destId="{36F186DF-8EC3-4EE7-A287-61E423B5CA63}" srcOrd="1" destOrd="0" presId="urn:microsoft.com/office/officeart/2005/8/layout/radial5"/>
    <dgm:cxn modelId="{27489AC1-8670-40C2-B285-FFBA4D3DFC93}" srcId="{7D1CBA93-DAAE-4812-A064-FFB34FC4F593}" destId="{2871EA56-423B-4483-B334-CE417258F9DD}" srcOrd="1" destOrd="0" parTransId="{57FED975-4CEE-45E6-8D17-A036AE91DAD8}" sibTransId="{3ACA7A51-E33E-49B9-9412-77024FC750A3}"/>
    <dgm:cxn modelId="{B9EA6A30-15CD-4D36-A974-24FCE25C6241}" type="presOf" srcId="{7D1CBA93-DAAE-4812-A064-FFB34FC4F593}" destId="{8184B824-01A7-459E-8BD7-17E8603F087B}" srcOrd="0" destOrd="0" presId="urn:microsoft.com/office/officeart/2005/8/layout/radial5"/>
    <dgm:cxn modelId="{5131224E-84DB-4121-8549-B8E67FA78740}" srcId="{4B95207D-D1E0-4D1B-965E-B37864CD6C23}" destId="{7D1CBA93-DAAE-4812-A064-FFB34FC4F593}" srcOrd="0" destOrd="0" parTransId="{19FEB8E7-9D87-41B2-8F2A-F75B7B006E21}" sibTransId="{325432F8-532D-4735-86CA-659406DA8178}"/>
    <dgm:cxn modelId="{07C8AB56-ABE8-47EB-B82D-0526B9A86E63}" srcId="{7D1CBA93-DAAE-4812-A064-FFB34FC4F593}" destId="{54994634-3A12-4BD0-95F3-77631277784D}" srcOrd="5" destOrd="0" parTransId="{D3D5C3AF-BB9E-44BC-A814-8D86D4241782}" sibTransId="{705AF087-9653-46BA-B580-4913D1AC9BA8}"/>
    <dgm:cxn modelId="{F79B1AB4-0A9F-48D0-9D2A-247D2490895A}" type="presParOf" srcId="{CD3D1B4C-C6E5-4540-8E1A-78D9934A479C}" destId="{8184B824-01A7-459E-8BD7-17E8603F087B}" srcOrd="0" destOrd="0" presId="urn:microsoft.com/office/officeart/2005/8/layout/radial5"/>
    <dgm:cxn modelId="{33A7E463-DBC0-4558-A0AC-AF86A912C930}" type="presParOf" srcId="{CD3D1B4C-C6E5-4540-8E1A-78D9934A479C}" destId="{9D866792-676A-4A16-8397-52BA8EBC001F}" srcOrd="1" destOrd="0" presId="urn:microsoft.com/office/officeart/2005/8/layout/radial5"/>
    <dgm:cxn modelId="{D51F8A5D-D96D-41E9-9948-220F79AD865B}" type="presParOf" srcId="{9D866792-676A-4A16-8397-52BA8EBC001F}" destId="{98EE64EC-03AD-435B-9330-DC1BF1A9DDDA}" srcOrd="0" destOrd="0" presId="urn:microsoft.com/office/officeart/2005/8/layout/radial5"/>
    <dgm:cxn modelId="{F9C3F8ED-89DA-4BB4-84F7-6D5843B01172}" type="presParOf" srcId="{CD3D1B4C-C6E5-4540-8E1A-78D9934A479C}" destId="{797E493E-F0F1-4DB2-8EFC-9D8D9AC2858D}" srcOrd="2" destOrd="0" presId="urn:microsoft.com/office/officeart/2005/8/layout/radial5"/>
    <dgm:cxn modelId="{04349970-AECF-46D8-90FA-9B2D4B41EC04}" type="presParOf" srcId="{CD3D1B4C-C6E5-4540-8E1A-78D9934A479C}" destId="{E74CDD73-AC8C-4BEA-A376-1D2BC6285EF3}" srcOrd="3" destOrd="0" presId="urn:microsoft.com/office/officeart/2005/8/layout/radial5"/>
    <dgm:cxn modelId="{E7D09C10-BEED-4663-96FC-1A21444A6DBB}" type="presParOf" srcId="{E74CDD73-AC8C-4BEA-A376-1D2BC6285EF3}" destId="{FF5B7CE9-3292-4487-8FEA-D6D3D0EC5601}" srcOrd="0" destOrd="0" presId="urn:microsoft.com/office/officeart/2005/8/layout/radial5"/>
    <dgm:cxn modelId="{D49A55AC-7486-474A-B3C9-373FB420941C}" type="presParOf" srcId="{CD3D1B4C-C6E5-4540-8E1A-78D9934A479C}" destId="{4090DF0D-D2A2-4273-B398-1834A4055561}" srcOrd="4" destOrd="0" presId="urn:microsoft.com/office/officeart/2005/8/layout/radial5"/>
    <dgm:cxn modelId="{8A016891-681D-4ED0-9235-0F7258F15084}" type="presParOf" srcId="{CD3D1B4C-C6E5-4540-8E1A-78D9934A479C}" destId="{CCA16154-BAD7-486A-A370-1204548DCC90}" srcOrd="5" destOrd="0" presId="urn:microsoft.com/office/officeart/2005/8/layout/radial5"/>
    <dgm:cxn modelId="{28323301-77E6-45F6-BC3F-340CFED8F78F}" type="presParOf" srcId="{CCA16154-BAD7-486A-A370-1204548DCC90}" destId="{6E5D7E31-0ED8-4FF6-AFF3-6DE116922A7F}" srcOrd="0" destOrd="0" presId="urn:microsoft.com/office/officeart/2005/8/layout/radial5"/>
    <dgm:cxn modelId="{5A8FD78F-58BC-497B-BF36-57A72B414327}" type="presParOf" srcId="{CD3D1B4C-C6E5-4540-8E1A-78D9934A479C}" destId="{07C08CC9-5313-461E-8C3F-3B64E588A8B5}" srcOrd="6" destOrd="0" presId="urn:microsoft.com/office/officeart/2005/8/layout/radial5"/>
    <dgm:cxn modelId="{1A2C2E8F-FD15-4C62-8D1C-70590941A978}" type="presParOf" srcId="{CD3D1B4C-C6E5-4540-8E1A-78D9934A479C}" destId="{15E54B70-37CD-4D6D-8497-22C79DA94153}" srcOrd="7" destOrd="0" presId="urn:microsoft.com/office/officeart/2005/8/layout/radial5"/>
    <dgm:cxn modelId="{4D1763A0-E817-4224-8761-87660BE6C41D}" type="presParOf" srcId="{15E54B70-37CD-4D6D-8497-22C79DA94153}" destId="{BF99292B-7429-445C-A290-FB1BA905A21C}" srcOrd="0" destOrd="0" presId="urn:microsoft.com/office/officeart/2005/8/layout/radial5"/>
    <dgm:cxn modelId="{57C0FA18-3DAE-49C4-8E86-1AEC04413790}" type="presParOf" srcId="{CD3D1B4C-C6E5-4540-8E1A-78D9934A479C}" destId="{EFAFA412-2C01-4376-B6E7-9E6BA73471EF}" srcOrd="8" destOrd="0" presId="urn:microsoft.com/office/officeart/2005/8/layout/radial5"/>
    <dgm:cxn modelId="{82A37918-3775-40F2-9F85-3305509B0898}" type="presParOf" srcId="{CD3D1B4C-C6E5-4540-8E1A-78D9934A479C}" destId="{5FFC3639-B035-4560-A6AA-722648853DF8}" srcOrd="9" destOrd="0" presId="urn:microsoft.com/office/officeart/2005/8/layout/radial5"/>
    <dgm:cxn modelId="{1FCB4FA9-08AC-4849-8B25-ECED893A55B7}" type="presParOf" srcId="{5FFC3639-B035-4560-A6AA-722648853DF8}" destId="{0A980575-7415-46CC-BF4F-9015AE8E6915}" srcOrd="0" destOrd="0" presId="urn:microsoft.com/office/officeart/2005/8/layout/radial5"/>
    <dgm:cxn modelId="{CF39A72E-9266-46C3-9DD2-A176DF800969}" type="presParOf" srcId="{CD3D1B4C-C6E5-4540-8E1A-78D9934A479C}" destId="{0CA69DE5-FF67-4A8C-ADD3-1C703955A67D}" srcOrd="10" destOrd="0" presId="urn:microsoft.com/office/officeart/2005/8/layout/radial5"/>
    <dgm:cxn modelId="{94E34837-2DD7-481C-918B-44E82D781DA5}" type="presParOf" srcId="{CD3D1B4C-C6E5-4540-8E1A-78D9934A479C}" destId="{B6735A3B-A0C4-4421-BEE5-A8CC1664A8FE}" srcOrd="11" destOrd="0" presId="urn:microsoft.com/office/officeart/2005/8/layout/radial5"/>
    <dgm:cxn modelId="{8CF90485-9037-42AE-9021-DE238D512578}" type="presParOf" srcId="{B6735A3B-A0C4-4421-BEE5-A8CC1664A8FE}" destId="{36F186DF-8EC3-4EE7-A287-61E423B5CA63}" srcOrd="0" destOrd="0" presId="urn:microsoft.com/office/officeart/2005/8/layout/radial5"/>
    <dgm:cxn modelId="{3BEA283F-0E56-446D-954B-74267BC35491}" type="presParOf" srcId="{CD3D1B4C-C6E5-4540-8E1A-78D9934A479C}" destId="{64AAC7DE-5CDB-4E5D-A51C-CB3AF19157B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95207D-D1E0-4D1B-965E-B37864CD6C23}" type="doc">
      <dgm:prSet loTypeId="urn:microsoft.com/office/officeart/2005/8/layout/radial4" loCatId="relationship" qsTypeId="urn:microsoft.com/office/officeart/2005/8/quickstyle/simple2" qsCatId="simple" csTypeId="urn:microsoft.com/office/officeart/2005/8/colors/accent0_3" csCatId="mainScheme" phldr="1"/>
      <dgm:spPr/>
      <dgm:t>
        <a:bodyPr/>
        <a:lstStyle/>
        <a:p>
          <a:endParaRPr lang="en-IN"/>
        </a:p>
      </dgm:t>
    </dgm:pt>
    <dgm:pt modelId="{7D1CBA93-DAAE-4812-A064-FFB34FC4F593}">
      <dgm:prSet phldrT="[Text]" custT="1"/>
      <dgm:spPr>
        <a:solidFill>
          <a:schemeClr val="tx1"/>
        </a:solidFill>
      </dgm:spPr>
      <dgm:t>
        <a:bodyPr/>
        <a:lstStyle/>
        <a:p>
          <a:r>
            <a:rPr lang="en-IN" sz="2400" dirty="0" smtClean="0"/>
            <a:t>Supply based taxation</a:t>
          </a:r>
          <a:endParaRPr lang="en-IN" sz="2400" dirty="0"/>
        </a:p>
      </dgm:t>
    </dgm:pt>
    <dgm:pt modelId="{19FEB8E7-9D87-41B2-8F2A-F75B7B006E21}" type="parTrans" cxnId="{5131224E-84DB-4121-8549-B8E67FA78740}">
      <dgm:prSet/>
      <dgm:spPr/>
      <dgm:t>
        <a:bodyPr/>
        <a:lstStyle/>
        <a:p>
          <a:endParaRPr lang="en-IN" sz="1600"/>
        </a:p>
      </dgm:t>
    </dgm:pt>
    <dgm:pt modelId="{325432F8-532D-4735-86CA-659406DA8178}" type="sibTrans" cxnId="{5131224E-84DB-4121-8549-B8E67FA78740}">
      <dgm:prSet/>
      <dgm:spPr/>
      <dgm:t>
        <a:bodyPr/>
        <a:lstStyle/>
        <a:p>
          <a:endParaRPr lang="en-IN" sz="1600"/>
        </a:p>
      </dgm:t>
    </dgm:pt>
    <dgm:pt modelId="{5B692C59-7EE5-4C7D-9405-6030F01C0E0B}">
      <dgm:prSet phldrT="[Text]" custT="1"/>
      <dgm:spPr>
        <a:solidFill>
          <a:srgbClr val="00B050"/>
        </a:solidFill>
      </dgm:spPr>
      <dgm:t>
        <a:bodyPr/>
        <a:lstStyle/>
        <a:p>
          <a:r>
            <a:rPr lang="en-IN" sz="1600" dirty="0" smtClean="0"/>
            <a:t>Taxability of inter-unit transfers</a:t>
          </a:r>
          <a:endParaRPr lang="en-IN" sz="1600" dirty="0"/>
        </a:p>
      </dgm:t>
    </dgm:pt>
    <dgm:pt modelId="{2FF3301B-45F0-4A58-95CF-0528FDF852F1}" type="parTrans" cxnId="{FA2D1F38-FE82-404A-915D-8E00321C196D}">
      <dgm:prSet/>
      <dgm:spPr>
        <a:solidFill>
          <a:srgbClr val="00B050"/>
        </a:solidFill>
      </dgm:spPr>
      <dgm:t>
        <a:bodyPr/>
        <a:lstStyle/>
        <a:p>
          <a:endParaRPr lang="en-IN" sz="1600"/>
        </a:p>
      </dgm:t>
    </dgm:pt>
    <dgm:pt modelId="{AC53A9E0-2297-42DF-8BFA-3E58535787A8}" type="sibTrans" cxnId="{FA2D1F38-FE82-404A-915D-8E00321C196D}">
      <dgm:prSet/>
      <dgm:spPr/>
      <dgm:t>
        <a:bodyPr/>
        <a:lstStyle/>
        <a:p>
          <a:endParaRPr lang="en-IN" sz="1600"/>
        </a:p>
      </dgm:t>
    </dgm:pt>
    <dgm:pt modelId="{2871EA56-423B-4483-B334-CE417258F9DD}">
      <dgm:prSet phldrT="[Text]" custT="1"/>
      <dgm:spPr>
        <a:solidFill>
          <a:schemeClr val="accent4">
            <a:lumMod val="50000"/>
          </a:schemeClr>
        </a:solidFill>
      </dgm:spPr>
      <dgm:t>
        <a:bodyPr/>
        <a:lstStyle/>
        <a:p>
          <a:r>
            <a:rPr lang="en-IN" sz="1600" dirty="0" smtClean="0"/>
            <a:t>Job-work / tolling arrangements</a:t>
          </a:r>
          <a:endParaRPr lang="en-IN" sz="1600" dirty="0"/>
        </a:p>
      </dgm:t>
    </dgm:pt>
    <dgm:pt modelId="{57FED975-4CEE-45E6-8D17-A036AE91DAD8}" type="parTrans" cxnId="{27489AC1-8670-40C2-B285-FFBA4D3DFC93}">
      <dgm:prSet/>
      <dgm:spPr>
        <a:solidFill>
          <a:schemeClr val="accent4">
            <a:lumMod val="50000"/>
          </a:schemeClr>
        </a:solidFill>
      </dgm:spPr>
      <dgm:t>
        <a:bodyPr/>
        <a:lstStyle/>
        <a:p>
          <a:endParaRPr lang="en-IN" sz="1600"/>
        </a:p>
      </dgm:t>
    </dgm:pt>
    <dgm:pt modelId="{3ACA7A51-E33E-49B9-9412-77024FC750A3}" type="sibTrans" cxnId="{27489AC1-8670-40C2-B285-FFBA4D3DFC93}">
      <dgm:prSet/>
      <dgm:spPr/>
      <dgm:t>
        <a:bodyPr/>
        <a:lstStyle/>
        <a:p>
          <a:endParaRPr lang="en-IN" sz="1600"/>
        </a:p>
      </dgm:t>
    </dgm:pt>
    <dgm:pt modelId="{D339DBD6-DCEB-4633-8A5D-EA8A9831B907}">
      <dgm:prSet phldrT="[Text]" custT="1"/>
      <dgm:spPr>
        <a:solidFill>
          <a:srgbClr val="002060"/>
        </a:solidFill>
      </dgm:spPr>
      <dgm:t>
        <a:bodyPr/>
        <a:lstStyle/>
        <a:p>
          <a:r>
            <a:rPr lang="en-IN" sz="1600" dirty="0" smtClean="0"/>
            <a:t>Determining consumption state</a:t>
          </a:r>
          <a:endParaRPr lang="en-IN" sz="1600" dirty="0"/>
        </a:p>
      </dgm:t>
    </dgm:pt>
    <dgm:pt modelId="{E530B0ED-9CD3-4DF2-AD81-753E308184FA}" type="parTrans" cxnId="{F8ACDE8A-AE1B-41B0-AFC4-E2D37747BCCF}">
      <dgm:prSet/>
      <dgm:spPr>
        <a:solidFill>
          <a:schemeClr val="accent5">
            <a:lumMod val="50000"/>
          </a:schemeClr>
        </a:solidFill>
      </dgm:spPr>
      <dgm:t>
        <a:bodyPr/>
        <a:lstStyle/>
        <a:p>
          <a:endParaRPr lang="en-IN" sz="1600"/>
        </a:p>
      </dgm:t>
    </dgm:pt>
    <dgm:pt modelId="{EE808BAB-6381-47F8-B75C-9C9517BFA270}" type="sibTrans" cxnId="{F8ACDE8A-AE1B-41B0-AFC4-E2D37747BCCF}">
      <dgm:prSet/>
      <dgm:spPr/>
      <dgm:t>
        <a:bodyPr/>
        <a:lstStyle/>
        <a:p>
          <a:endParaRPr lang="en-IN" sz="1600"/>
        </a:p>
      </dgm:t>
    </dgm:pt>
    <dgm:pt modelId="{FF755C2A-163D-47FD-A528-390D9AF19C24}">
      <dgm:prSet custT="1"/>
      <dgm:spPr>
        <a:solidFill>
          <a:srgbClr val="C00000"/>
        </a:solidFill>
      </dgm:spPr>
      <dgm:t>
        <a:bodyPr/>
        <a:lstStyle/>
        <a:p>
          <a:r>
            <a:rPr lang="en-IN" sz="1600" dirty="0" smtClean="0"/>
            <a:t>Determining origin state </a:t>
          </a:r>
          <a:endParaRPr lang="en-IN" sz="1600" dirty="0"/>
        </a:p>
      </dgm:t>
    </dgm:pt>
    <dgm:pt modelId="{689E4CD6-4462-4657-9ADB-D2C42915C0C7}" type="parTrans" cxnId="{C47A5A6D-2526-42C1-9CF6-9942BB03BC25}">
      <dgm:prSet/>
      <dgm:spPr>
        <a:solidFill>
          <a:srgbClr val="C00000"/>
        </a:solidFill>
      </dgm:spPr>
      <dgm:t>
        <a:bodyPr/>
        <a:lstStyle/>
        <a:p>
          <a:endParaRPr lang="en-IN" sz="1600"/>
        </a:p>
      </dgm:t>
    </dgm:pt>
    <dgm:pt modelId="{F3478946-7B98-4FEA-B551-5BFC64756C71}" type="sibTrans" cxnId="{C47A5A6D-2526-42C1-9CF6-9942BB03BC25}">
      <dgm:prSet/>
      <dgm:spPr/>
      <dgm:t>
        <a:bodyPr/>
        <a:lstStyle/>
        <a:p>
          <a:endParaRPr lang="en-IN" sz="1600"/>
        </a:p>
      </dgm:t>
    </dgm:pt>
    <dgm:pt modelId="{15DA652B-BDED-456C-9F05-A0FB5711BEFF}">
      <dgm:prSet custT="1"/>
      <dgm:spPr>
        <a:solidFill>
          <a:srgbClr val="FFC000"/>
        </a:solidFill>
      </dgm:spPr>
      <dgm:t>
        <a:bodyPr/>
        <a:lstStyle/>
        <a:p>
          <a:r>
            <a:rPr lang="en-IN" sz="1600" dirty="0" smtClean="0"/>
            <a:t>Taxing jurisdiction in case of chain transactions</a:t>
          </a:r>
          <a:endParaRPr lang="en-IN" sz="1600" dirty="0"/>
        </a:p>
      </dgm:t>
    </dgm:pt>
    <dgm:pt modelId="{6E003BCF-729A-4547-A150-2948B151C81B}" type="parTrans" cxnId="{BE95528F-515B-4511-99E6-111D471A33C0}">
      <dgm:prSet/>
      <dgm:spPr>
        <a:solidFill>
          <a:srgbClr val="FFC000"/>
        </a:solidFill>
      </dgm:spPr>
      <dgm:t>
        <a:bodyPr/>
        <a:lstStyle/>
        <a:p>
          <a:endParaRPr lang="en-IN" sz="1600"/>
        </a:p>
      </dgm:t>
    </dgm:pt>
    <dgm:pt modelId="{E00B028B-E86B-476C-8DFF-0EB6613CBE3F}" type="sibTrans" cxnId="{BE95528F-515B-4511-99E6-111D471A33C0}">
      <dgm:prSet/>
      <dgm:spPr/>
      <dgm:t>
        <a:bodyPr/>
        <a:lstStyle/>
        <a:p>
          <a:endParaRPr lang="en-IN" sz="1600"/>
        </a:p>
      </dgm:t>
    </dgm:pt>
    <dgm:pt modelId="{54994634-3A12-4BD0-95F3-77631277784D}">
      <dgm:prSet custT="1"/>
      <dgm:spPr>
        <a:solidFill>
          <a:srgbClr val="00B0F0"/>
        </a:solidFill>
      </dgm:spPr>
      <dgm:t>
        <a:bodyPr/>
        <a:lstStyle/>
        <a:p>
          <a:r>
            <a:rPr lang="en-IN" sz="1600" dirty="0" smtClean="0"/>
            <a:t>Taxation of imports</a:t>
          </a:r>
          <a:endParaRPr lang="en-IN" sz="1600" dirty="0"/>
        </a:p>
      </dgm:t>
    </dgm:pt>
    <dgm:pt modelId="{D3D5C3AF-BB9E-44BC-A814-8D86D4241782}" type="parTrans" cxnId="{07C8AB56-ABE8-47EB-B82D-0526B9A86E63}">
      <dgm:prSet/>
      <dgm:spPr>
        <a:solidFill>
          <a:srgbClr val="00B0F0"/>
        </a:solidFill>
      </dgm:spPr>
      <dgm:t>
        <a:bodyPr/>
        <a:lstStyle/>
        <a:p>
          <a:endParaRPr lang="en-IN" sz="1600"/>
        </a:p>
      </dgm:t>
    </dgm:pt>
    <dgm:pt modelId="{705AF087-9653-46BA-B580-4913D1AC9BA8}" type="sibTrans" cxnId="{07C8AB56-ABE8-47EB-B82D-0526B9A86E63}">
      <dgm:prSet/>
      <dgm:spPr/>
      <dgm:t>
        <a:bodyPr/>
        <a:lstStyle/>
        <a:p>
          <a:endParaRPr lang="en-IN" sz="1600"/>
        </a:p>
      </dgm:t>
    </dgm:pt>
    <dgm:pt modelId="{39191D00-3EC8-4FCF-9D4D-C595FB887B44}" type="pres">
      <dgm:prSet presAssocID="{4B95207D-D1E0-4D1B-965E-B37864CD6C23}" presName="cycle" presStyleCnt="0">
        <dgm:presLayoutVars>
          <dgm:chMax val="1"/>
          <dgm:dir/>
          <dgm:animLvl val="ctr"/>
          <dgm:resizeHandles val="exact"/>
        </dgm:presLayoutVars>
      </dgm:prSet>
      <dgm:spPr/>
      <dgm:t>
        <a:bodyPr/>
        <a:lstStyle/>
        <a:p>
          <a:endParaRPr lang="en-IN"/>
        </a:p>
      </dgm:t>
    </dgm:pt>
    <dgm:pt modelId="{DD2CAA0D-0DFB-4A85-9B49-313469877F05}" type="pres">
      <dgm:prSet presAssocID="{7D1CBA93-DAAE-4812-A064-FFB34FC4F593}" presName="centerShape" presStyleLbl="node0" presStyleIdx="0" presStyleCnt="1"/>
      <dgm:spPr/>
      <dgm:t>
        <a:bodyPr/>
        <a:lstStyle/>
        <a:p>
          <a:endParaRPr lang="en-IN"/>
        </a:p>
      </dgm:t>
    </dgm:pt>
    <dgm:pt modelId="{2DBCD91D-E8E8-46E9-97C9-AD2C885DB466}" type="pres">
      <dgm:prSet presAssocID="{2FF3301B-45F0-4A58-95CF-0528FDF852F1}" presName="parTrans" presStyleLbl="bgSibTrans2D1" presStyleIdx="0" presStyleCnt="6"/>
      <dgm:spPr/>
      <dgm:t>
        <a:bodyPr/>
        <a:lstStyle/>
        <a:p>
          <a:endParaRPr lang="en-IN"/>
        </a:p>
      </dgm:t>
    </dgm:pt>
    <dgm:pt modelId="{422DBAD0-2AA5-4757-A773-272B92525976}" type="pres">
      <dgm:prSet presAssocID="{5B692C59-7EE5-4C7D-9405-6030F01C0E0B}" presName="node" presStyleLbl="node1" presStyleIdx="0" presStyleCnt="6">
        <dgm:presLayoutVars>
          <dgm:bulletEnabled val="1"/>
        </dgm:presLayoutVars>
      </dgm:prSet>
      <dgm:spPr/>
      <dgm:t>
        <a:bodyPr/>
        <a:lstStyle/>
        <a:p>
          <a:endParaRPr lang="en-IN"/>
        </a:p>
      </dgm:t>
    </dgm:pt>
    <dgm:pt modelId="{BD1A1090-98E5-41DA-B772-5F5B9DF4AA7F}" type="pres">
      <dgm:prSet presAssocID="{57FED975-4CEE-45E6-8D17-A036AE91DAD8}" presName="parTrans" presStyleLbl="bgSibTrans2D1" presStyleIdx="1" presStyleCnt="6"/>
      <dgm:spPr/>
      <dgm:t>
        <a:bodyPr/>
        <a:lstStyle/>
        <a:p>
          <a:endParaRPr lang="en-IN"/>
        </a:p>
      </dgm:t>
    </dgm:pt>
    <dgm:pt modelId="{5E3E82EA-2EB7-4F3B-AD8E-576BCA9CCD4D}" type="pres">
      <dgm:prSet presAssocID="{2871EA56-423B-4483-B334-CE417258F9DD}" presName="node" presStyleLbl="node1" presStyleIdx="1" presStyleCnt="6">
        <dgm:presLayoutVars>
          <dgm:bulletEnabled val="1"/>
        </dgm:presLayoutVars>
      </dgm:prSet>
      <dgm:spPr/>
      <dgm:t>
        <a:bodyPr/>
        <a:lstStyle/>
        <a:p>
          <a:endParaRPr lang="en-IN"/>
        </a:p>
      </dgm:t>
    </dgm:pt>
    <dgm:pt modelId="{3B60C4AB-F76D-4231-8495-1FD8D8AD4E9B}" type="pres">
      <dgm:prSet presAssocID="{E530B0ED-9CD3-4DF2-AD81-753E308184FA}" presName="parTrans" presStyleLbl="bgSibTrans2D1" presStyleIdx="2" presStyleCnt="6"/>
      <dgm:spPr/>
      <dgm:t>
        <a:bodyPr/>
        <a:lstStyle/>
        <a:p>
          <a:endParaRPr lang="en-IN"/>
        </a:p>
      </dgm:t>
    </dgm:pt>
    <dgm:pt modelId="{5D3C773C-F849-4263-95A3-111676EF6B79}" type="pres">
      <dgm:prSet presAssocID="{D339DBD6-DCEB-4633-8A5D-EA8A9831B907}" presName="node" presStyleLbl="node1" presStyleIdx="2" presStyleCnt="6">
        <dgm:presLayoutVars>
          <dgm:bulletEnabled val="1"/>
        </dgm:presLayoutVars>
      </dgm:prSet>
      <dgm:spPr/>
      <dgm:t>
        <a:bodyPr/>
        <a:lstStyle/>
        <a:p>
          <a:endParaRPr lang="en-IN"/>
        </a:p>
      </dgm:t>
    </dgm:pt>
    <dgm:pt modelId="{B46AA1DD-DC3A-4FB2-B2BA-3434C3F0F1C8}" type="pres">
      <dgm:prSet presAssocID="{689E4CD6-4462-4657-9ADB-D2C42915C0C7}" presName="parTrans" presStyleLbl="bgSibTrans2D1" presStyleIdx="3" presStyleCnt="6"/>
      <dgm:spPr/>
      <dgm:t>
        <a:bodyPr/>
        <a:lstStyle/>
        <a:p>
          <a:endParaRPr lang="en-IN"/>
        </a:p>
      </dgm:t>
    </dgm:pt>
    <dgm:pt modelId="{F83C4E27-0519-41CD-B387-7129E2F091F5}" type="pres">
      <dgm:prSet presAssocID="{FF755C2A-163D-47FD-A528-390D9AF19C24}" presName="node" presStyleLbl="node1" presStyleIdx="3" presStyleCnt="6">
        <dgm:presLayoutVars>
          <dgm:bulletEnabled val="1"/>
        </dgm:presLayoutVars>
      </dgm:prSet>
      <dgm:spPr/>
      <dgm:t>
        <a:bodyPr/>
        <a:lstStyle/>
        <a:p>
          <a:endParaRPr lang="en-IN"/>
        </a:p>
      </dgm:t>
    </dgm:pt>
    <dgm:pt modelId="{0A5FE4F6-1A19-4FDC-8390-77FCFF18DA06}" type="pres">
      <dgm:prSet presAssocID="{6E003BCF-729A-4547-A150-2948B151C81B}" presName="parTrans" presStyleLbl="bgSibTrans2D1" presStyleIdx="4" presStyleCnt="6"/>
      <dgm:spPr/>
      <dgm:t>
        <a:bodyPr/>
        <a:lstStyle/>
        <a:p>
          <a:endParaRPr lang="en-IN"/>
        </a:p>
      </dgm:t>
    </dgm:pt>
    <dgm:pt modelId="{8E34C0D1-D4C5-49E9-9172-33C40059C4DA}" type="pres">
      <dgm:prSet presAssocID="{15DA652B-BDED-456C-9F05-A0FB5711BEFF}" presName="node" presStyleLbl="node1" presStyleIdx="4" presStyleCnt="6" custRadScaleRad="120440" custRadScaleInc="20411">
        <dgm:presLayoutVars>
          <dgm:bulletEnabled val="1"/>
        </dgm:presLayoutVars>
      </dgm:prSet>
      <dgm:spPr/>
      <dgm:t>
        <a:bodyPr/>
        <a:lstStyle/>
        <a:p>
          <a:endParaRPr lang="en-IN"/>
        </a:p>
      </dgm:t>
    </dgm:pt>
    <dgm:pt modelId="{9AC88785-3161-43BC-BA25-3746F8D5568C}" type="pres">
      <dgm:prSet presAssocID="{D3D5C3AF-BB9E-44BC-A814-8D86D4241782}" presName="parTrans" presStyleLbl="bgSibTrans2D1" presStyleIdx="5" presStyleCnt="6"/>
      <dgm:spPr/>
      <dgm:t>
        <a:bodyPr/>
        <a:lstStyle/>
        <a:p>
          <a:endParaRPr lang="en-IN"/>
        </a:p>
      </dgm:t>
    </dgm:pt>
    <dgm:pt modelId="{A93BDC49-5536-4AEA-AFDA-2735D18D717A}" type="pres">
      <dgm:prSet presAssocID="{54994634-3A12-4BD0-95F3-77631277784D}" presName="node" presStyleLbl="node1" presStyleIdx="5" presStyleCnt="6">
        <dgm:presLayoutVars>
          <dgm:bulletEnabled val="1"/>
        </dgm:presLayoutVars>
      </dgm:prSet>
      <dgm:spPr/>
      <dgm:t>
        <a:bodyPr/>
        <a:lstStyle/>
        <a:p>
          <a:endParaRPr lang="en-IN"/>
        </a:p>
      </dgm:t>
    </dgm:pt>
  </dgm:ptLst>
  <dgm:cxnLst>
    <dgm:cxn modelId="{BE95528F-515B-4511-99E6-111D471A33C0}" srcId="{7D1CBA93-DAAE-4812-A064-FFB34FC4F593}" destId="{15DA652B-BDED-456C-9F05-A0FB5711BEFF}" srcOrd="4" destOrd="0" parTransId="{6E003BCF-729A-4547-A150-2948B151C81B}" sibTransId="{E00B028B-E86B-476C-8DFF-0EB6613CBE3F}"/>
    <dgm:cxn modelId="{FB44983F-FC2D-4DD9-B04A-A9005B64268E}" type="presOf" srcId="{15DA652B-BDED-456C-9F05-A0FB5711BEFF}" destId="{8E34C0D1-D4C5-49E9-9172-33C40059C4DA}" srcOrd="0" destOrd="0" presId="urn:microsoft.com/office/officeart/2005/8/layout/radial4"/>
    <dgm:cxn modelId="{450014CF-F71D-4D6F-835D-878A1AF4D77D}" type="presOf" srcId="{6E003BCF-729A-4547-A150-2948B151C81B}" destId="{0A5FE4F6-1A19-4FDC-8390-77FCFF18DA06}" srcOrd="0" destOrd="0" presId="urn:microsoft.com/office/officeart/2005/8/layout/radial4"/>
    <dgm:cxn modelId="{371FE860-C0CE-4D2F-AE18-70B9B6D3488D}" type="presOf" srcId="{4B95207D-D1E0-4D1B-965E-B37864CD6C23}" destId="{39191D00-3EC8-4FCF-9D4D-C595FB887B44}" srcOrd="0" destOrd="0" presId="urn:microsoft.com/office/officeart/2005/8/layout/radial4"/>
    <dgm:cxn modelId="{C47A5A6D-2526-42C1-9CF6-9942BB03BC25}" srcId="{7D1CBA93-DAAE-4812-A064-FFB34FC4F593}" destId="{FF755C2A-163D-47FD-A528-390D9AF19C24}" srcOrd="3" destOrd="0" parTransId="{689E4CD6-4462-4657-9ADB-D2C42915C0C7}" sibTransId="{F3478946-7B98-4FEA-B551-5BFC64756C71}"/>
    <dgm:cxn modelId="{92501701-9D33-4BBE-8710-B1D8721B226A}" type="presOf" srcId="{2871EA56-423B-4483-B334-CE417258F9DD}" destId="{5E3E82EA-2EB7-4F3B-AD8E-576BCA9CCD4D}" srcOrd="0" destOrd="0" presId="urn:microsoft.com/office/officeart/2005/8/layout/radial4"/>
    <dgm:cxn modelId="{53DC9203-7F05-4894-828B-A374B157DE5C}" type="presOf" srcId="{D339DBD6-DCEB-4633-8A5D-EA8A9831B907}" destId="{5D3C773C-F849-4263-95A3-111676EF6B79}" srcOrd="0" destOrd="0" presId="urn:microsoft.com/office/officeart/2005/8/layout/radial4"/>
    <dgm:cxn modelId="{8DDE7AF0-4A64-4625-87D4-BE85AD6A0E53}" type="presOf" srcId="{689E4CD6-4462-4657-9ADB-D2C42915C0C7}" destId="{B46AA1DD-DC3A-4FB2-B2BA-3434C3F0F1C8}" srcOrd="0" destOrd="0" presId="urn:microsoft.com/office/officeart/2005/8/layout/radial4"/>
    <dgm:cxn modelId="{07C8AB56-ABE8-47EB-B82D-0526B9A86E63}" srcId="{7D1CBA93-DAAE-4812-A064-FFB34FC4F593}" destId="{54994634-3A12-4BD0-95F3-77631277784D}" srcOrd="5" destOrd="0" parTransId="{D3D5C3AF-BB9E-44BC-A814-8D86D4241782}" sibTransId="{705AF087-9653-46BA-B580-4913D1AC9BA8}"/>
    <dgm:cxn modelId="{52640A28-49E8-4331-8D56-06D63B2CE2D2}" type="presOf" srcId="{FF755C2A-163D-47FD-A528-390D9AF19C24}" destId="{F83C4E27-0519-41CD-B387-7129E2F091F5}" srcOrd="0" destOrd="0" presId="urn:microsoft.com/office/officeart/2005/8/layout/radial4"/>
    <dgm:cxn modelId="{046E27A6-557B-42C1-98B6-99103A8C6488}" type="presOf" srcId="{54994634-3A12-4BD0-95F3-77631277784D}" destId="{A93BDC49-5536-4AEA-AFDA-2735D18D717A}" srcOrd="0" destOrd="0" presId="urn:microsoft.com/office/officeart/2005/8/layout/radial4"/>
    <dgm:cxn modelId="{FA2D1F38-FE82-404A-915D-8E00321C196D}" srcId="{7D1CBA93-DAAE-4812-A064-FFB34FC4F593}" destId="{5B692C59-7EE5-4C7D-9405-6030F01C0E0B}" srcOrd="0" destOrd="0" parTransId="{2FF3301B-45F0-4A58-95CF-0528FDF852F1}" sibTransId="{AC53A9E0-2297-42DF-8BFA-3E58535787A8}"/>
    <dgm:cxn modelId="{713C0130-136D-4E3E-A7DA-7C14AFE9A36A}" type="presOf" srcId="{5B692C59-7EE5-4C7D-9405-6030F01C0E0B}" destId="{422DBAD0-2AA5-4757-A773-272B92525976}" srcOrd="0" destOrd="0" presId="urn:microsoft.com/office/officeart/2005/8/layout/radial4"/>
    <dgm:cxn modelId="{ED27FA23-F68B-473D-B01F-4E0B198C3E66}" type="presOf" srcId="{7D1CBA93-DAAE-4812-A064-FFB34FC4F593}" destId="{DD2CAA0D-0DFB-4A85-9B49-313469877F05}" srcOrd="0" destOrd="0" presId="urn:microsoft.com/office/officeart/2005/8/layout/radial4"/>
    <dgm:cxn modelId="{5131224E-84DB-4121-8549-B8E67FA78740}" srcId="{4B95207D-D1E0-4D1B-965E-B37864CD6C23}" destId="{7D1CBA93-DAAE-4812-A064-FFB34FC4F593}" srcOrd="0" destOrd="0" parTransId="{19FEB8E7-9D87-41B2-8F2A-F75B7B006E21}" sibTransId="{325432F8-532D-4735-86CA-659406DA8178}"/>
    <dgm:cxn modelId="{F8ACDE8A-AE1B-41B0-AFC4-E2D37747BCCF}" srcId="{7D1CBA93-DAAE-4812-A064-FFB34FC4F593}" destId="{D339DBD6-DCEB-4633-8A5D-EA8A9831B907}" srcOrd="2" destOrd="0" parTransId="{E530B0ED-9CD3-4DF2-AD81-753E308184FA}" sibTransId="{EE808BAB-6381-47F8-B75C-9C9517BFA270}"/>
    <dgm:cxn modelId="{27489AC1-8670-40C2-B285-FFBA4D3DFC93}" srcId="{7D1CBA93-DAAE-4812-A064-FFB34FC4F593}" destId="{2871EA56-423B-4483-B334-CE417258F9DD}" srcOrd="1" destOrd="0" parTransId="{57FED975-4CEE-45E6-8D17-A036AE91DAD8}" sibTransId="{3ACA7A51-E33E-49B9-9412-77024FC750A3}"/>
    <dgm:cxn modelId="{26F5A2C6-882B-4E88-B333-6D7C832A9C64}" type="presOf" srcId="{57FED975-4CEE-45E6-8D17-A036AE91DAD8}" destId="{BD1A1090-98E5-41DA-B772-5F5B9DF4AA7F}" srcOrd="0" destOrd="0" presId="urn:microsoft.com/office/officeart/2005/8/layout/radial4"/>
    <dgm:cxn modelId="{55E5CB4C-AAC7-4A14-A95A-FCC58D005765}" type="presOf" srcId="{D3D5C3AF-BB9E-44BC-A814-8D86D4241782}" destId="{9AC88785-3161-43BC-BA25-3746F8D5568C}" srcOrd="0" destOrd="0" presId="urn:microsoft.com/office/officeart/2005/8/layout/radial4"/>
    <dgm:cxn modelId="{B8CE967B-8E73-4592-8949-CBAE6FF62528}" type="presOf" srcId="{E530B0ED-9CD3-4DF2-AD81-753E308184FA}" destId="{3B60C4AB-F76D-4231-8495-1FD8D8AD4E9B}" srcOrd="0" destOrd="0" presId="urn:microsoft.com/office/officeart/2005/8/layout/radial4"/>
    <dgm:cxn modelId="{A9400B7A-377F-4606-B50B-7EA2190D0EF4}" type="presOf" srcId="{2FF3301B-45F0-4A58-95CF-0528FDF852F1}" destId="{2DBCD91D-E8E8-46E9-97C9-AD2C885DB466}" srcOrd="0" destOrd="0" presId="urn:microsoft.com/office/officeart/2005/8/layout/radial4"/>
    <dgm:cxn modelId="{C6C31CFB-10C2-4918-883C-7A50CAF7349F}" type="presParOf" srcId="{39191D00-3EC8-4FCF-9D4D-C595FB887B44}" destId="{DD2CAA0D-0DFB-4A85-9B49-313469877F05}" srcOrd="0" destOrd="0" presId="urn:microsoft.com/office/officeart/2005/8/layout/radial4"/>
    <dgm:cxn modelId="{BC5B5B97-84C0-48B3-91A8-9147167C203F}" type="presParOf" srcId="{39191D00-3EC8-4FCF-9D4D-C595FB887B44}" destId="{2DBCD91D-E8E8-46E9-97C9-AD2C885DB466}" srcOrd="1" destOrd="0" presId="urn:microsoft.com/office/officeart/2005/8/layout/radial4"/>
    <dgm:cxn modelId="{A1600CDF-FD06-4354-BE14-E3926A0CF05F}" type="presParOf" srcId="{39191D00-3EC8-4FCF-9D4D-C595FB887B44}" destId="{422DBAD0-2AA5-4757-A773-272B92525976}" srcOrd="2" destOrd="0" presId="urn:microsoft.com/office/officeart/2005/8/layout/radial4"/>
    <dgm:cxn modelId="{4714B260-7EDD-469D-A36E-F9384EC709F0}" type="presParOf" srcId="{39191D00-3EC8-4FCF-9D4D-C595FB887B44}" destId="{BD1A1090-98E5-41DA-B772-5F5B9DF4AA7F}" srcOrd="3" destOrd="0" presId="urn:microsoft.com/office/officeart/2005/8/layout/radial4"/>
    <dgm:cxn modelId="{0D94D054-57C8-4BA8-B982-53F619FCF079}" type="presParOf" srcId="{39191D00-3EC8-4FCF-9D4D-C595FB887B44}" destId="{5E3E82EA-2EB7-4F3B-AD8E-576BCA9CCD4D}" srcOrd="4" destOrd="0" presId="urn:microsoft.com/office/officeart/2005/8/layout/radial4"/>
    <dgm:cxn modelId="{A9AEFCD7-10CC-4727-B245-0427A4BA185C}" type="presParOf" srcId="{39191D00-3EC8-4FCF-9D4D-C595FB887B44}" destId="{3B60C4AB-F76D-4231-8495-1FD8D8AD4E9B}" srcOrd="5" destOrd="0" presId="urn:microsoft.com/office/officeart/2005/8/layout/radial4"/>
    <dgm:cxn modelId="{581C1F77-3FFD-4669-A91F-0CAD23905A35}" type="presParOf" srcId="{39191D00-3EC8-4FCF-9D4D-C595FB887B44}" destId="{5D3C773C-F849-4263-95A3-111676EF6B79}" srcOrd="6" destOrd="0" presId="urn:microsoft.com/office/officeart/2005/8/layout/radial4"/>
    <dgm:cxn modelId="{0064C3CD-B45D-409F-BD26-639693CA424F}" type="presParOf" srcId="{39191D00-3EC8-4FCF-9D4D-C595FB887B44}" destId="{B46AA1DD-DC3A-4FB2-B2BA-3434C3F0F1C8}" srcOrd="7" destOrd="0" presId="urn:microsoft.com/office/officeart/2005/8/layout/radial4"/>
    <dgm:cxn modelId="{5DFE6460-F894-49F5-8254-84738944309D}" type="presParOf" srcId="{39191D00-3EC8-4FCF-9D4D-C595FB887B44}" destId="{F83C4E27-0519-41CD-B387-7129E2F091F5}" srcOrd="8" destOrd="0" presId="urn:microsoft.com/office/officeart/2005/8/layout/radial4"/>
    <dgm:cxn modelId="{2E85A6CA-4507-4199-844B-D59011A7119E}" type="presParOf" srcId="{39191D00-3EC8-4FCF-9D4D-C595FB887B44}" destId="{0A5FE4F6-1A19-4FDC-8390-77FCFF18DA06}" srcOrd="9" destOrd="0" presId="urn:microsoft.com/office/officeart/2005/8/layout/radial4"/>
    <dgm:cxn modelId="{E6FE84CF-F79A-4A49-972B-255B3EB55036}" type="presParOf" srcId="{39191D00-3EC8-4FCF-9D4D-C595FB887B44}" destId="{8E34C0D1-D4C5-49E9-9172-33C40059C4DA}" srcOrd="10" destOrd="0" presId="urn:microsoft.com/office/officeart/2005/8/layout/radial4"/>
    <dgm:cxn modelId="{ED23A4AA-9739-42EF-98C1-E0E4E025C599}" type="presParOf" srcId="{39191D00-3EC8-4FCF-9D4D-C595FB887B44}" destId="{9AC88785-3161-43BC-BA25-3746F8D5568C}" srcOrd="11" destOrd="0" presId="urn:microsoft.com/office/officeart/2005/8/layout/radial4"/>
    <dgm:cxn modelId="{CA48BBCE-AD61-4F4D-99D4-FB6B2E897473}" type="presParOf" srcId="{39191D00-3EC8-4FCF-9D4D-C595FB887B44}" destId="{A93BDC49-5536-4AEA-AFDA-2735D18D717A}"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AE784-3097-4FBC-8F85-3E898501275C}" type="datetimeFigureOut">
              <a:rPr lang="en-IN" smtClean="0"/>
              <a:t>03/06/2017</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CAF53-3AF4-4ABF-A1CA-9B61980CE4BC}" type="slidenum">
              <a:rPr lang="en-IN" smtClean="0"/>
              <a:t>‹#›</a:t>
            </a:fld>
            <a:endParaRPr lang="en-IN"/>
          </a:p>
        </p:txBody>
      </p:sp>
    </p:spTree>
    <p:extLst>
      <p:ext uri="{BB962C8B-B14F-4D97-AF65-F5344CB8AC3E}">
        <p14:creationId xmlns:p14="http://schemas.microsoft.com/office/powerpoint/2010/main" val="117941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434F4FA-941E-477D-9FDD-571C5176CDD8}" type="datetime1">
              <a:rPr lang="en-IN" smtClean="0"/>
              <a:t>03/06/2017</a:t>
            </a:fld>
            <a:endParaRPr lang="en-IN"/>
          </a:p>
        </p:txBody>
      </p:sp>
      <p:sp>
        <p:nvSpPr>
          <p:cNvPr id="20" name="Footer Placeholder 19"/>
          <p:cNvSpPr>
            <a:spLocks noGrp="1"/>
          </p:cNvSpPr>
          <p:nvPr>
            <p:ph type="ftr" sz="quarter" idx="11"/>
          </p:nvPr>
        </p:nvSpPr>
        <p:spPr/>
        <p:txBody>
          <a:bodyPr/>
          <a:lstStyle>
            <a:extLst/>
          </a:lstStyle>
          <a:p>
            <a:r>
              <a:rPr lang="en-IN" smtClean="0"/>
              <a:t>www.kavirajaasociates.weeebly.com</a:t>
            </a:r>
            <a:endParaRPr lang="en-IN"/>
          </a:p>
        </p:txBody>
      </p:sp>
      <p:sp>
        <p:nvSpPr>
          <p:cNvPr id="10" name="Slide Number Placeholder 9"/>
          <p:cNvSpPr>
            <a:spLocks noGrp="1"/>
          </p:cNvSpPr>
          <p:nvPr>
            <p:ph type="sldNum" sz="quarter" idx="12"/>
          </p:nvPr>
        </p:nvSpPr>
        <p:spPr/>
        <p:txBody>
          <a:bodyPr/>
          <a:lstStyle>
            <a:extLst/>
          </a:lstStyle>
          <a:p>
            <a:fld id="{E71EA521-020F-43F2-9B28-ECF0BCE0EAC5}" type="slidenum">
              <a:rPr lang="en-IN" smtClean="0"/>
              <a:pPr/>
              <a:t>‹#›</a:t>
            </a:fld>
            <a:endParaRPr lang="en-IN"/>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1AB676-CE22-4614-B250-068570BEC91B}" type="datetime1">
              <a:rPr lang="en-IN" smtClean="0"/>
              <a:t>03/06/2017</a:t>
            </a:fld>
            <a:endParaRPr lang="en-IN"/>
          </a:p>
        </p:txBody>
      </p:sp>
      <p:sp>
        <p:nvSpPr>
          <p:cNvPr id="5" name="Footer Placeholder 4"/>
          <p:cNvSpPr>
            <a:spLocks noGrp="1"/>
          </p:cNvSpPr>
          <p:nvPr>
            <p:ph type="ftr" sz="quarter" idx="11"/>
          </p:nvPr>
        </p:nvSpPr>
        <p:spPr/>
        <p:txBody>
          <a:bodyPr/>
          <a:lstStyle>
            <a:extLst/>
          </a:lstStyle>
          <a:p>
            <a:r>
              <a:rPr lang="en-IN" smtClean="0"/>
              <a:t>www.kavirajaasociates.weeebly.com</a:t>
            </a:r>
            <a:endParaRPr lang="en-IN"/>
          </a:p>
        </p:txBody>
      </p:sp>
      <p:sp>
        <p:nvSpPr>
          <p:cNvPr id="6" name="Slide Number Placeholder 5"/>
          <p:cNvSpPr>
            <a:spLocks noGrp="1"/>
          </p:cNvSpPr>
          <p:nvPr>
            <p:ph type="sldNum" sz="quarter" idx="12"/>
          </p:nvPr>
        </p:nvSpPr>
        <p:spPr/>
        <p:txBody>
          <a:bodyPr/>
          <a:lstStyle>
            <a:extLst/>
          </a:lstStyle>
          <a:p>
            <a:fld id="{E71EA521-020F-43F2-9B28-ECF0BCE0EAC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964D98-C482-4B4F-9D56-E1D43F5EA5E3}" type="datetime1">
              <a:rPr lang="en-IN" smtClean="0"/>
              <a:t>03/06/2017</a:t>
            </a:fld>
            <a:endParaRPr lang="en-IN"/>
          </a:p>
        </p:txBody>
      </p:sp>
      <p:sp>
        <p:nvSpPr>
          <p:cNvPr id="5" name="Footer Placeholder 4"/>
          <p:cNvSpPr>
            <a:spLocks noGrp="1"/>
          </p:cNvSpPr>
          <p:nvPr>
            <p:ph type="ftr" sz="quarter" idx="11"/>
          </p:nvPr>
        </p:nvSpPr>
        <p:spPr/>
        <p:txBody>
          <a:bodyPr/>
          <a:lstStyle>
            <a:extLst/>
          </a:lstStyle>
          <a:p>
            <a:r>
              <a:rPr lang="en-IN" smtClean="0"/>
              <a:t>www.kavirajaasociates.weeebly.com</a:t>
            </a:r>
            <a:endParaRPr lang="en-IN"/>
          </a:p>
        </p:txBody>
      </p:sp>
      <p:sp>
        <p:nvSpPr>
          <p:cNvPr id="6" name="Slide Number Placeholder 5"/>
          <p:cNvSpPr>
            <a:spLocks noGrp="1"/>
          </p:cNvSpPr>
          <p:nvPr>
            <p:ph type="sldNum" sz="quarter" idx="12"/>
          </p:nvPr>
        </p:nvSpPr>
        <p:spPr/>
        <p:txBody>
          <a:bodyPr/>
          <a:lstStyle>
            <a:extLst/>
          </a:lstStyle>
          <a:p>
            <a:fld id="{E71EA521-020F-43F2-9B28-ECF0BCE0EAC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10AADD-4F89-4EF4-89AB-127019CACDED}" type="datetime1">
              <a:rPr lang="en-IN" smtClean="0"/>
              <a:t>03/06/2017</a:t>
            </a:fld>
            <a:endParaRPr lang="en-IN"/>
          </a:p>
        </p:txBody>
      </p:sp>
      <p:sp>
        <p:nvSpPr>
          <p:cNvPr id="5" name="Footer Placeholder 4"/>
          <p:cNvSpPr>
            <a:spLocks noGrp="1"/>
          </p:cNvSpPr>
          <p:nvPr>
            <p:ph type="ftr" sz="quarter" idx="11"/>
          </p:nvPr>
        </p:nvSpPr>
        <p:spPr/>
        <p:txBody>
          <a:bodyPr/>
          <a:lstStyle>
            <a:extLst/>
          </a:lstStyle>
          <a:p>
            <a:r>
              <a:rPr lang="en-IN" smtClean="0"/>
              <a:t>www.kavirajaasociates.weeebly.com</a:t>
            </a:r>
            <a:endParaRPr lang="en-IN"/>
          </a:p>
        </p:txBody>
      </p:sp>
      <p:sp>
        <p:nvSpPr>
          <p:cNvPr id="6" name="Slide Number Placeholder 5"/>
          <p:cNvSpPr>
            <a:spLocks noGrp="1"/>
          </p:cNvSpPr>
          <p:nvPr>
            <p:ph type="sldNum" sz="quarter" idx="12"/>
          </p:nvPr>
        </p:nvSpPr>
        <p:spPr/>
        <p:txBody>
          <a:bodyPr/>
          <a:lstStyle>
            <a:extLst/>
          </a:lstStyle>
          <a:p>
            <a:fld id="{E71EA521-020F-43F2-9B28-ECF0BCE0EAC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B8BFB4A-7D2C-4346-987F-413C0B6C4220}" type="datetime1">
              <a:rPr lang="en-IN" smtClean="0"/>
              <a:t>03/06/2017</a:t>
            </a:fld>
            <a:endParaRPr lang="en-IN"/>
          </a:p>
        </p:txBody>
      </p:sp>
      <p:sp>
        <p:nvSpPr>
          <p:cNvPr id="5" name="Footer Placeholder 4"/>
          <p:cNvSpPr>
            <a:spLocks noGrp="1"/>
          </p:cNvSpPr>
          <p:nvPr>
            <p:ph type="ftr" sz="quarter" idx="11"/>
          </p:nvPr>
        </p:nvSpPr>
        <p:spPr/>
        <p:txBody>
          <a:bodyPr/>
          <a:lstStyle>
            <a:extLst/>
          </a:lstStyle>
          <a:p>
            <a:r>
              <a:rPr lang="en-IN" smtClean="0"/>
              <a:t>www.kavirajaasociates.weeebly.com</a:t>
            </a:r>
            <a:endParaRPr lang="en-IN"/>
          </a:p>
        </p:txBody>
      </p:sp>
      <p:sp>
        <p:nvSpPr>
          <p:cNvPr id="6" name="Slide Number Placeholder 5"/>
          <p:cNvSpPr>
            <a:spLocks noGrp="1"/>
          </p:cNvSpPr>
          <p:nvPr>
            <p:ph type="sldNum" sz="quarter" idx="12"/>
          </p:nvPr>
        </p:nvSpPr>
        <p:spPr/>
        <p:txBody>
          <a:bodyPr/>
          <a:lstStyle>
            <a:extLst/>
          </a:lstStyle>
          <a:p>
            <a:fld id="{E71EA521-020F-43F2-9B28-ECF0BCE0EAC5}" type="slidenum">
              <a:rPr lang="en-IN" smtClean="0"/>
              <a:pPr/>
              <a:t>‹#›</a:t>
            </a:fld>
            <a:endParaRPr lang="en-IN"/>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787DE3-C555-4028-80BA-C6650BA0A7E8}" type="datetime1">
              <a:rPr lang="en-IN" smtClean="0"/>
              <a:t>03/06/2017</a:t>
            </a:fld>
            <a:endParaRPr lang="en-IN"/>
          </a:p>
        </p:txBody>
      </p:sp>
      <p:sp>
        <p:nvSpPr>
          <p:cNvPr id="6" name="Footer Placeholder 5"/>
          <p:cNvSpPr>
            <a:spLocks noGrp="1"/>
          </p:cNvSpPr>
          <p:nvPr>
            <p:ph type="ftr" sz="quarter" idx="11"/>
          </p:nvPr>
        </p:nvSpPr>
        <p:spPr/>
        <p:txBody>
          <a:bodyPr/>
          <a:lstStyle>
            <a:extLst/>
          </a:lstStyle>
          <a:p>
            <a:r>
              <a:rPr lang="en-IN" smtClean="0"/>
              <a:t>www.kavirajaasociates.weeebly.com</a:t>
            </a:r>
            <a:endParaRPr lang="en-IN"/>
          </a:p>
        </p:txBody>
      </p:sp>
      <p:sp>
        <p:nvSpPr>
          <p:cNvPr id="7" name="Slide Number Placeholder 6"/>
          <p:cNvSpPr>
            <a:spLocks noGrp="1"/>
          </p:cNvSpPr>
          <p:nvPr>
            <p:ph type="sldNum" sz="quarter" idx="12"/>
          </p:nvPr>
        </p:nvSpPr>
        <p:spPr/>
        <p:txBody>
          <a:bodyPr/>
          <a:lstStyle>
            <a:extLst/>
          </a:lstStyle>
          <a:p>
            <a:fld id="{E71EA521-020F-43F2-9B28-ECF0BCE0EAC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141897-5CF5-41D3-B5CD-F1635CFFEC5C}" type="datetime1">
              <a:rPr lang="en-IN" smtClean="0"/>
              <a:t>03/06/2017</a:t>
            </a:fld>
            <a:endParaRPr lang="en-IN"/>
          </a:p>
        </p:txBody>
      </p:sp>
      <p:sp>
        <p:nvSpPr>
          <p:cNvPr id="8" name="Footer Placeholder 7"/>
          <p:cNvSpPr>
            <a:spLocks noGrp="1"/>
          </p:cNvSpPr>
          <p:nvPr>
            <p:ph type="ftr" sz="quarter" idx="11"/>
          </p:nvPr>
        </p:nvSpPr>
        <p:spPr/>
        <p:txBody>
          <a:bodyPr/>
          <a:lstStyle>
            <a:extLst/>
          </a:lstStyle>
          <a:p>
            <a:r>
              <a:rPr lang="en-IN" smtClean="0"/>
              <a:t>www.kavirajaasociates.weeebly.com</a:t>
            </a:r>
            <a:endParaRPr lang="en-IN"/>
          </a:p>
        </p:txBody>
      </p:sp>
      <p:sp>
        <p:nvSpPr>
          <p:cNvPr id="9" name="Slide Number Placeholder 8"/>
          <p:cNvSpPr>
            <a:spLocks noGrp="1"/>
          </p:cNvSpPr>
          <p:nvPr>
            <p:ph type="sldNum" sz="quarter" idx="12"/>
          </p:nvPr>
        </p:nvSpPr>
        <p:spPr/>
        <p:txBody>
          <a:bodyPr/>
          <a:lstStyle>
            <a:extLst/>
          </a:lstStyle>
          <a:p>
            <a:fld id="{E71EA521-020F-43F2-9B28-ECF0BCE0EAC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6A52064-4EB4-4D34-B71D-3660B5B112CD}" type="datetime1">
              <a:rPr lang="en-IN" smtClean="0"/>
              <a:t>03/06/2017</a:t>
            </a:fld>
            <a:endParaRPr lang="en-IN"/>
          </a:p>
        </p:txBody>
      </p:sp>
      <p:sp>
        <p:nvSpPr>
          <p:cNvPr id="4" name="Footer Placeholder 3"/>
          <p:cNvSpPr>
            <a:spLocks noGrp="1"/>
          </p:cNvSpPr>
          <p:nvPr>
            <p:ph type="ftr" sz="quarter" idx="11"/>
          </p:nvPr>
        </p:nvSpPr>
        <p:spPr/>
        <p:txBody>
          <a:bodyPr/>
          <a:lstStyle>
            <a:extLst/>
          </a:lstStyle>
          <a:p>
            <a:r>
              <a:rPr lang="en-IN" smtClean="0"/>
              <a:t>www.kavirajaasociates.weeebly.com</a:t>
            </a:r>
            <a:endParaRPr lang="en-IN"/>
          </a:p>
        </p:txBody>
      </p:sp>
      <p:sp>
        <p:nvSpPr>
          <p:cNvPr id="5" name="Slide Number Placeholder 4"/>
          <p:cNvSpPr>
            <a:spLocks noGrp="1"/>
          </p:cNvSpPr>
          <p:nvPr>
            <p:ph type="sldNum" sz="quarter" idx="12"/>
          </p:nvPr>
        </p:nvSpPr>
        <p:spPr/>
        <p:txBody>
          <a:bodyPr/>
          <a:lstStyle>
            <a:extLst/>
          </a:lstStyle>
          <a:p>
            <a:fld id="{E71EA521-020F-43F2-9B28-ECF0BCE0EAC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748EB2A-F6F1-4C20-B4E1-CA895BD85EBC}" type="datetime1">
              <a:rPr lang="en-IN" smtClean="0"/>
              <a:t>03/06/2017</a:t>
            </a:fld>
            <a:endParaRPr lang="en-IN"/>
          </a:p>
        </p:txBody>
      </p:sp>
      <p:sp>
        <p:nvSpPr>
          <p:cNvPr id="3" name="Footer Placeholder 2"/>
          <p:cNvSpPr>
            <a:spLocks noGrp="1"/>
          </p:cNvSpPr>
          <p:nvPr>
            <p:ph type="ftr" sz="quarter" idx="11"/>
          </p:nvPr>
        </p:nvSpPr>
        <p:spPr/>
        <p:txBody>
          <a:bodyPr/>
          <a:lstStyle>
            <a:extLst/>
          </a:lstStyle>
          <a:p>
            <a:r>
              <a:rPr lang="en-IN" smtClean="0"/>
              <a:t>www.kavirajaasociates.weeebly.com</a:t>
            </a:r>
            <a:endParaRPr lang="en-IN"/>
          </a:p>
        </p:txBody>
      </p:sp>
      <p:sp>
        <p:nvSpPr>
          <p:cNvPr id="4" name="Slide Number Placeholder 3"/>
          <p:cNvSpPr>
            <a:spLocks noGrp="1"/>
          </p:cNvSpPr>
          <p:nvPr>
            <p:ph type="sldNum" sz="quarter" idx="12"/>
          </p:nvPr>
        </p:nvSpPr>
        <p:spPr/>
        <p:txBody>
          <a:bodyPr/>
          <a:lstStyle>
            <a:extLst/>
          </a:lstStyle>
          <a:p>
            <a:fld id="{E71EA521-020F-43F2-9B28-ECF0BCE0EAC5}" type="slidenum">
              <a:rPr lang="en-IN" smtClean="0"/>
              <a:pPr/>
              <a:t>‹#›</a:t>
            </a:fld>
            <a:endParaRPr lang="en-IN"/>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A66E04-4A11-4EAB-8B36-33969741B553}" type="datetime1">
              <a:rPr lang="en-IN" smtClean="0"/>
              <a:t>03/06/2017</a:t>
            </a:fld>
            <a:endParaRPr lang="en-IN"/>
          </a:p>
        </p:txBody>
      </p:sp>
      <p:sp>
        <p:nvSpPr>
          <p:cNvPr id="6" name="Footer Placeholder 5"/>
          <p:cNvSpPr>
            <a:spLocks noGrp="1"/>
          </p:cNvSpPr>
          <p:nvPr>
            <p:ph type="ftr" sz="quarter" idx="11"/>
          </p:nvPr>
        </p:nvSpPr>
        <p:spPr/>
        <p:txBody>
          <a:bodyPr/>
          <a:lstStyle>
            <a:extLst/>
          </a:lstStyle>
          <a:p>
            <a:r>
              <a:rPr lang="en-IN" smtClean="0"/>
              <a:t>www.kavirajaasociates.weeebly.com</a:t>
            </a:r>
            <a:endParaRPr lang="en-IN"/>
          </a:p>
        </p:txBody>
      </p:sp>
      <p:sp>
        <p:nvSpPr>
          <p:cNvPr id="7" name="Slide Number Placeholder 6"/>
          <p:cNvSpPr>
            <a:spLocks noGrp="1"/>
          </p:cNvSpPr>
          <p:nvPr>
            <p:ph type="sldNum" sz="quarter" idx="12"/>
          </p:nvPr>
        </p:nvSpPr>
        <p:spPr/>
        <p:txBody>
          <a:bodyPr/>
          <a:lstStyle>
            <a:extLst/>
          </a:lstStyle>
          <a:p>
            <a:fld id="{E71EA521-020F-43F2-9B28-ECF0BCE0EAC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7317979-CAE7-4B83-8444-070502CF16D4}" type="datetime1">
              <a:rPr lang="en-IN" smtClean="0"/>
              <a:t>03/06/2017</a:t>
            </a:fld>
            <a:endParaRPr lang="en-IN"/>
          </a:p>
        </p:txBody>
      </p:sp>
      <p:sp>
        <p:nvSpPr>
          <p:cNvPr id="6" name="Footer Placeholder 5"/>
          <p:cNvSpPr>
            <a:spLocks noGrp="1"/>
          </p:cNvSpPr>
          <p:nvPr>
            <p:ph type="ftr" sz="quarter" idx="11"/>
          </p:nvPr>
        </p:nvSpPr>
        <p:spPr/>
        <p:txBody>
          <a:bodyPr/>
          <a:lstStyle>
            <a:extLst/>
          </a:lstStyle>
          <a:p>
            <a:r>
              <a:rPr lang="en-IN" smtClean="0"/>
              <a:t>www.kavirajaasociates.weeebly.com</a:t>
            </a:r>
            <a:endParaRPr lang="en-IN"/>
          </a:p>
        </p:txBody>
      </p:sp>
      <p:sp>
        <p:nvSpPr>
          <p:cNvPr id="7" name="Slide Number Placeholder 6"/>
          <p:cNvSpPr>
            <a:spLocks noGrp="1"/>
          </p:cNvSpPr>
          <p:nvPr>
            <p:ph type="sldNum" sz="quarter" idx="12"/>
          </p:nvPr>
        </p:nvSpPr>
        <p:spPr/>
        <p:txBody>
          <a:bodyPr/>
          <a:lstStyle>
            <a:extLst/>
          </a:lstStyle>
          <a:p>
            <a:fld id="{E71EA521-020F-43F2-9B28-ECF0BCE0EAC5}" type="slidenum">
              <a:rPr lang="en-IN" smtClean="0"/>
              <a:pPr/>
              <a:t>‹#›</a:t>
            </a:fld>
            <a:endParaRPr lang="en-IN"/>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329B81F-E748-42C5-9443-0B780A54161D}" type="datetime1">
              <a:rPr lang="en-IN" smtClean="0"/>
              <a:t>03/06/2017</a:t>
            </a:fld>
            <a:endParaRPr lang="en-IN"/>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IN" smtClean="0"/>
              <a:t>www.kavirajaasociates.weeebly.com</a:t>
            </a:r>
            <a:endParaRPr lang="en-IN"/>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1EA521-020F-43F2-9B28-ECF0BCE0EAC5}" type="slidenum">
              <a:rPr lang="en-IN" smtClean="0"/>
              <a:pPr/>
              <a:t>‹#›</a:t>
            </a:fld>
            <a:endParaRPr lang="en-IN"/>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cleartax.in/s/gstr-6-gst-return/" TargetMode="External"/><Relationship Id="rId13" Type="http://schemas.openxmlformats.org/officeDocument/2006/relationships/hyperlink" Target="https://cleartax.in/s/gstr-11-uin-gst-return" TargetMode="External"/><Relationship Id="rId3" Type="http://schemas.openxmlformats.org/officeDocument/2006/relationships/hyperlink" Target="https://cleartax.in/s/gstr-1/" TargetMode="External"/><Relationship Id="rId7" Type="http://schemas.openxmlformats.org/officeDocument/2006/relationships/hyperlink" Target="https://cleartax.in/s/gst-return-gstr5/" TargetMode="External"/><Relationship Id="rId12" Type="http://schemas.openxmlformats.org/officeDocument/2006/relationships/hyperlink" Target="https://cleartax.in/s/gstr-10-gst-final-retur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leartax.in/s/gstr4-composition-dealer-gst-return/" TargetMode="External"/><Relationship Id="rId11" Type="http://schemas.openxmlformats.org/officeDocument/2006/relationships/hyperlink" Target="https://cleartax.in/s/gstr-9-annual-return/" TargetMode="External"/><Relationship Id="rId5" Type="http://schemas.openxmlformats.org/officeDocument/2006/relationships/hyperlink" Target="https://cleartax.in/s/gst-return-gstr3/" TargetMode="External"/><Relationship Id="rId10" Type="http://schemas.openxmlformats.org/officeDocument/2006/relationships/hyperlink" Target="https://cleartax.in/s/gstr-8-gst-return/" TargetMode="External"/><Relationship Id="rId4" Type="http://schemas.openxmlformats.org/officeDocument/2006/relationships/hyperlink" Target="https://cleartax.in/s/gstr2/" TargetMode="External"/><Relationship Id="rId9" Type="http://schemas.openxmlformats.org/officeDocument/2006/relationships/hyperlink" Target="https://cleartax.in/s/gstr-7-gst-retur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sp>
        <p:nvSpPr>
          <p:cNvPr id="4" name="Title 1"/>
          <p:cNvSpPr txBox="1">
            <a:spLocks/>
          </p:cNvSpPr>
          <p:nvPr/>
        </p:nvSpPr>
        <p:spPr>
          <a:xfrm>
            <a:off x="152405" y="32909"/>
            <a:ext cx="1183639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5" name="Title 1"/>
          <p:cNvSpPr txBox="1">
            <a:spLocks/>
          </p:cNvSpPr>
          <p:nvPr/>
        </p:nvSpPr>
        <p:spPr>
          <a:xfrm>
            <a:off x="290287" y="580356"/>
            <a:ext cx="11509828" cy="4084368"/>
          </a:xfrm>
          <a:prstGeom prst="rect">
            <a:avLst/>
          </a:prstGeom>
          <a:solidFill>
            <a:schemeClr val="accent1">
              <a:lumMod val="40000"/>
              <a:lumOff val="60000"/>
            </a:schemeClr>
          </a:solidFill>
          <a:effectLst>
            <a:glow rad="101600">
              <a:srgbClr val="C00000">
                <a:alpha val="60000"/>
              </a:srgbClr>
            </a:glow>
          </a:effectLst>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smtClean="0">
              <a:latin typeface="Baskerville Old Face" panose="02020602080505020303" pitchFamily="18" charset="0"/>
            </a:endParaRPr>
          </a:p>
          <a:p>
            <a:endParaRPr lang="en-IN" b="1" dirty="0" smtClean="0">
              <a:latin typeface="Baskerville Old Face" panose="02020602080505020303" pitchFamily="18" charset="0"/>
            </a:endParaRPr>
          </a:p>
          <a:p>
            <a:endParaRPr lang="en-IN" b="1" dirty="0">
              <a:latin typeface="Baskerville Old Face" panose="02020602080505020303" pitchFamily="18" charset="0"/>
            </a:endParaRPr>
          </a:p>
          <a:p>
            <a:endParaRPr lang="en-IN" b="1" dirty="0" smtClean="0">
              <a:latin typeface="Baskerville Old Face" panose="02020602080505020303" pitchFamily="18" charset="0"/>
            </a:endParaRPr>
          </a:p>
          <a:p>
            <a:r>
              <a:rPr lang="en-IN" b="1" dirty="0" smtClean="0">
                <a:latin typeface="Baskerville Old Face" panose="02020602080505020303" pitchFamily="18" charset="0"/>
              </a:rPr>
              <a:t> Goods and Services Tax</a:t>
            </a:r>
          </a:p>
          <a:p>
            <a:r>
              <a:rPr lang="en-IN" b="1" i="1" dirty="0" smtClean="0">
                <a:latin typeface="Bradley Hand ITC" panose="03070402050302030203" pitchFamily="66" charset="0"/>
              </a:rPr>
              <a:t>“</a:t>
            </a:r>
            <a:r>
              <a:rPr lang="en-IN" sz="4800" b="1" i="1" dirty="0" smtClean="0">
                <a:latin typeface="Bradley Hand ITC" panose="03070402050302030203" pitchFamily="66" charset="0"/>
              </a:rPr>
              <a:t>1 Nation Tax Market”</a:t>
            </a:r>
            <a:r>
              <a:rPr lang="en-IN" sz="4800" b="1" dirty="0" smtClean="0">
                <a:latin typeface="Baskerville Old Face" panose="02020602080505020303" pitchFamily="18" charset="0"/>
              </a:rPr>
              <a:t> </a:t>
            </a:r>
            <a:endParaRPr lang="en-IN" sz="4800" b="1" dirty="0" smtClean="0">
              <a:latin typeface="Baskerville Old Face" panose="02020602080505020303" pitchFamily="18" charset="0"/>
            </a:endParaRPr>
          </a:p>
          <a:p>
            <a:endParaRPr lang="en-IN" b="1" dirty="0">
              <a:latin typeface="Baskerville Old Face" panose="02020602080505020303" pitchFamily="18" charset="0"/>
            </a:endParaRPr>
          </a:p>
          <a:p>
            <a:endParaRPr lang="en-IN" b="1" dirty="0" smtClean="0">
              <a:latin typeface="Baskerville Old Face" panose="02020602080505020303" pitchFamily="18" charset="0"/>
            </a:endParaRPr>
          </a:p>
          <a:p>
            <a:endParaRPr lang="en-IN" b="1" dirty="0">
              <a:latin typeface="Baskerville Old Face" panose="02020602080505020303" pitchFamily="18" charset="0"/>
            </a:endParaRPr>
          </a:p>
          <a:p>
            <a:endParaRPr lang="en-IN" b="1" dirty="0">
              <a:latin typeface="Baskerville Old Face" panose="02020602080505020303" pitchFamily="18" charset="0"/>
            </a:endParaRPr>
          </a:p>
        </p:txBody>
      </p:sp>
      <p:sp>
        <p:nvSpPr>
          <p:cNvPr id="6" name="Subtitle 2"/>
          <p:cNvSpPr txBox="1">
            <a:spLocks/>
          </p:cNvSpPr>
          <p:nvPr/>
        </p:nvSpPr>
        <p:spPr>
          <a:xfrm>
            <a:off x="1676400" y="2113892"/>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8" name="Rectangle 7"/>
          <p:cNvSpPr/>
          <p:nvPr/>
        </p:nvSpPr>
        <p:spPr>
          <a:xfrm>
            <a:off x="4626593" y="-293468"/>
            <a:ext cx="7110481" cy="1781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t>Overview  </a:t>
            </a:r>
            <a:r>
              <a:rPr lang="en-IN" sz="4000" b="1" dirty="0" smtClean="0"/>
              <a:t>I</a:t>
            </a:r>
            <a:r>
              <a:rPr lang="en-IN" sz="2400" b="1" dirty="0" smtClean="0"/>
              <a:t>  Impact  </a:t>
            </a:r>
            <a:r>
              <a:rPr lang="en-IN" sz="4000" b="1" dirty="0" smtClean="0"/>
              <a:t>I</a:t>
            </a:r>
            <a:r>
              <a:rPr lang="en-IN" sz="2400" b="1" dirty="0" smtClean="0"/>
              <a:t> Implications  </a:t>
            </a:r>
            <a:r>
              <a:rPr lang="en-IN" sz="4000" b="1" dirty="0" smtClean="0"/>
              <a:t>I</a:t>
            </a:r>
            <a:r>
              <a:rPr lang="en-IN" sz="2400" b="1" dirty="0" smtClean="0"/>
              <a:t>  Management</a:t>
            </a:r>
          </a:p>
          <a:p>
            <a:pPr algn="ctr"/>
            <a:endParaRPr lang="en-IN" sz="2400" b="1" dirty="0"/>
          </a:p>
          <a:p>
            <a:pPr algn="ctr"/>
            <a:endParaRPr lang="en-IN" sz="2000" b="1" dirty="0"/>
          </a:p>
        </p:txBody>
      </p:sp>
      <p:sp>
        <p:nvSpPr>
          <p:cNvPr id="9" name="Subtitle 2"/>
          <p:cNvSpPr txBox="1">
            <a:spLocks/>
          </p:cNvSpPr>
          <p:nvPr/>
        </p:nvSpPr>
        <p:spPr>
          <a:xfrm>
            <a:off x="333149" y="5054142"/>
            <a:ext cx="11509828" cy="15992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solidFill>
                  <a:schemeClr val="bg1"/>
                </a:solidFill>
              </a:rPr>
              <a:t>                                                              </a:t>
            </a:r>
          </a:p>
          <a:p>
            <a:endParaRPr lang="en-US" dirty="0">
              <a:solidFill>
                <a:schemeClr val="bg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876" y="4698128"/>
            <a:ext cx="2663843" cy="196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70" y="5553899"/>
            <a:ext cx="2405061"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7909" y="1970469"/>
            <a:ext cx="2518531" cy="2456561"/>
          </a:xfrm>
          <a:prstGeom prst="roundRect">
            <a:avLst/>
          </a:prstGeom>
          <a:effectLst>
            <a:outerShdw blurRad="152400" dist="317500" dir="5400000" sx="90000" sy="-19000" rotWithShape="0">
              <a:prstClr val="black">
                <a:alpha val="15000"/>
              </a:prstClr>
            </a:outerShdw>
          </a:effectLst>
        </p:spPr>
      </p:pic>
      <p:sp>
        <p:nvSpPr>
          <p:cNvPr id="10" name="Footer Placeholder 9"/>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78968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32"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33" name="Rectangle 32"/>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34" name="Rectangle 33"/>
          <p:cNvSpPr/>
          <p:nvPr/>
        </p:nvSpPr>
        <p:spPr>
          <a:xfrm>
            <a:off x="586850" y="504964"/>
            <a:ext cx="4270903"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TAXES TO BE SUBSUMED </a:t>
            </a:r>
            <a:endParaRPr lang="en-IN" sz="2800" b="1" dirty="0">
              <a:solidFill>
                <a:srgbClr val="002060"/>
              </a:solidFill>
            </a:endParaRPr>
          </a:p>
        </p:txBody>
      </p:sp>
      <p:sp>
        <p:nvSpPr>
          <p:cNvPr id="35" name="Rectangle 34"/>
          <p:cNvSpPr/>
          <p:nvPr/>
        </p:nvSpPr>
        <p:spPr>
          <a:xfrm>
            <a:off x="586849" y="1152450"/>
            <a:ext cx="4270903" cy="5248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dirty="0" smtClean="0">
              <a:solidFill>
                <a:schemeClr val="tx1"/>
              </a:solidFill>
            </a:endParaRPr>
          </a:p>
          <a:p>
            <a:pPr algn="ctr"/>
            <a:endParaRPr lang="en-IN" sz="2000" b="1" dirty="0" smtClean="0">
              <a:solidFill>
                <a:schemeClr val="tx1"/>
              </a:solidFill>
            </a:endParaRPr>
          </a:p>
          <a:p>
            <a:pPr marL="285750" indent="-285750">
              <a:buFont typeface="Wingdings" panose="05000000000000000000" pitchFamily="2" charset="2"/>
              <a:buChar char="ü"/>
            </a:pPr>
            <a:r>
              <a:rPr lang="en-IN" sz="1400" dirty="0" smtClean="0">
                <a:solidFill>
                  <a:srgbClr val="00B050"/>
                </a:solidFill>
              </a:rPr>
              <a:t> Central Excise Duty</a:t>
            </a:r>
          </a:p>
          <a:p>
            <a:pPr marL="285750" indent="-285750">
              <a:buFont typeface="Wingdings" panose="05000000000000000000" pitchFamily="2" charset="2"/>
              <a:buChar char="ü"/>
            </a:pPr>
            <a:r>
              <a:rPr lang="en-IN" sz="1400" dirty="0" smtClean="0">
                <a:solidFill>
                  <a:srgbClr val="00B050"/>
                </a:solidFill>
              </a:rPr>
              <a:t>Additional Excise duties</a:t>
            </a:r>
          </a:p>
          <a:p>
            <a:pPr marL="285750" indent="-285750">
              <a:buFont typeface="Wingdings" panose="05000000000000000000" pitchFamily="2" charset="2"/>
              <a:buChar char="ü"/>
            </a:pPr>
            <a:r>
              <a:rPr lang="en-IN" sz="1400" dirty="0" smtClean="0">
                <a:solidFill>
                  <a:srgbClr val="00B050"/>
                </a:solidFill>
              </a:rPr>
              <a:t>Excise duty levied under the Medicinal and Toiletries Preparation Act </a:t>
            </a:r>
          </a:p>
          <a:p>
            <a:pPr marL="285750" indent="-285750">
              <a:buFont typeface="Wingdings" panose="05000000000000000000" pitchFamily="2" charset="2"/>
              <a:buChar char="ü"/>
            </a:pPr>
            <a:r>
              <a:rPr lang="en-IN" sz="1400" dirty="0" smtClean="0">
                <a:solidFill>
                  <a:srgbClr val="00B050"/>
                </a:solidFill>
              </a:rPr>
              <a:t>Service Tax</a:t>
            </a:r>
          </a:p>
          <a:p>
            <a:pPr marL="285750" indent="-285750">
              <a:buFont typeface="Wingdings" panose="05000000000000000000" pitchFamily="2" charset="2"/>
              <a:buChar char="ü"/>
            </a:pPr>
            <a:r>
              <a:rPr lang="en-IN" sz="1400" dirty="0" smtClean="0">
                <a:solidFill>
                  <a:srgbClr val="00B050"/>
                </a:solidFill>
              </a:rPr>
              <a:t>Additional Customs Duty</a:t>
            </a:r>
          </a:p>
          <a:p>
            <a:pPr marL="285750" indent="-285750">
              <a:buFont typeface="Wingdings" panose="05000000000000000000" pitchFamily="2" charset="2"/>
              <a:buChar char="ü"/>
            </a:pPr>
            <a:r>
              <a:rPr lang="en-IN" sz="1400" dirty="0" smtClean="0">
                <a:solidFill>
                  <a:srgbClr val="00B050"/>
                </a:solidFill>
              </a:rPr>
              <a:t>Special Additional Duty</a:t>
            </a:r>
          </a:p>
          <a:p>
            <a:pPr marL="285750" indent="-285750">
              <a:buFont typeface="Wingdings" panose="05000000000000000000" pitchFamily="2" charset="2"/>
              <a:buChar char="ü"/>
            </a:pPr>
            <a:r>
              <a:rPr lang="en-IN" sz="1400" dirty="0" smtClean="0">
                <a:solidFill>
                  <a:srgbClr val="00B050"/>
                </a:solidFill>
              </a:rPr>
              <a:t>Surcharges and cesses relating to supply of goods and services</a:t>
            </a:r>
          </a:p>
          <a:p>
            <a:pPr marL="285750" indent="-285750">
              <a:buFont typeface="Wingdings" panose="05000000000000000000" pitchFamily="2" charset="2"/>
              <a:buChar char="ü"/>
            </a:pPr>
            <a:endParaRPr lang="en-IN" sz="1400" dirty="0">
              <a:solidFill>
                <a:srgbClr val="00B050"/>
              </a:solidFill>
            </a:endParaRPr>
          </a:p>
          <a:p>
            <a:pPr marL="285750" indent="-285750">
              <a:buFont typeface="Wingdings" panose="05000000000000000000" pitchFamily="2" charset="2"/>
              <a:buChar char="ü"/>
            </a:pPr>
            <a:r>
              <a:rPr lang="en-IN" sz="1400" dirty="0">
                <a:solidFill>
                  <a:schemeClr val="tx1"/>
                </a:solidFill>
              </a:rPr>
              <a:t>VAT/ Sales Tax</a:t>
            </a:r>
          </a:p>
          <a:p>
            <a:pPr marL="285750" indent="-285750">
              <a:buFont typeface="Wingdings" panose="05000000000000000000" pitchFamily="2" charset="2"/>
              <a:buChar char="ü"/>
            </a:pPr>
            <a:r>
              <a:rPr lang="en-IN" sz="1400" dirty="0">
                <a:solidFill>
                  <a:schemeClr val="tx1"/>
                </a:solidFill>
              </a:rPr>
              <a:t>Central Sales Tax</a:t>
            </a:r>
          </a:p>
          <a:p>
            <a:pPr marL="285750" indent="-285750">
              <a:buFont typeface="Wingdings" panose="05000000000000000000" pitchFamily="2" charset="2"/>
              <a:buChar char="ü"/>
            </a:pPr>
            <a:r>
              <a:rPr lang="en-IN" sz="1400" dirty="0">
                <a:solidFill>
                  <a:schemeClr val="tx1"/>
                </a:solidFill>
              </a:rPr>
              <a:t>Entertainment Tax(other than levied by local bodies)</a:t>
            </a:r>
          </a:p>
          <a:p>
            <a:pPr marL="285750" indent="-285750">
              <a:buFont typeface="Wingdings" panose="05000000000000000000" pitchFamily="2" charset="2"/>
              <a:buChar char="ü"/>
            </a:pPr>
            <a:r>
              <a:rPr lang="en-IN" sz="1400" dirty="0">
                <a:solidFill>
                  <a:schemeClr val="tx1"/>
                </a:solidFill>
              </a:rPr>
              <a:t>Purchase Tax</a:t>
            </a:r>
          </a:p>
          <a:p>
            <a:pPr marL="285750" indent="-285750">
              <a:buFont typeface="Wingdings" panose="05000000000000000000" pitchFamily="2" charset="2"/>
              <a:buChar char="ü"/>
            </a:pPr>
            <a:r>
              <a:rPr lang="en-IN" sz="1400" dirty="0">
                <a:solidFill>
                  <a:schemeClr val="tx1"/>
                </a:solidFill>
              </a:rPr>
              <a:t>Luxury Tax</a:t>
            </a:r>
          </a:p>
          <a:p>
            <a:pPr marL="285750" indent="-285750">
              <a:buFont typeface="Wingdings" panose="05000000000000000000" pitchFamily="2" charset="2"/>
              <a:buChar char="ü"/>
            </a:pPr>
            <a:r>
              <a:rPr lang="en-IN" sz="1400" dirty="0">
                <a:solidFill>
                  <a:schemeClr val="tx1"/>
                </a:solidFill>
              </a:rPr>
              <a:t>Taxes on lottery, betting and gambling</a:t>
            </a:r>
          </a:p>
          <a:p>
            <a:pPr marL="285750" indent="-285750">
              <a:buFont typeface="Wingdings" panose="05000000000000000000" pitchFamily="2" charset="2"/>
              <a:buChar char="ü"/>
            </a:pPr>
            <a:r>
              <a:rPr lang="en-IN" sz="1400" dirty="0">
                <a:solidFill>
                  <a:schemeClr val="tx1"/>
                </a:solidFill>
              </a:rPr>
              <a:t>State surcharges and cesses relating to supply of goods and </a:t>
            </a:r>
            <a:r>
              <a:rPr lang="en-IN" sz="1400" dirty="0" smtClean="0">
                <a:solidFill>
                  <a:schemeClr val="tx1"/>
                </a:solidFill>
              </a:rPr>
              <a:t>services</a:t>
            </a:r>
          </a:p>
          <a:p>
            <a:pPr marL="285750" indent="-285750">
              <a:buFont typeface="Wingdings" panose="05000000000000000000" pitchFamily="2" charset="2"/>
              <a:buChar char="ü"/>
            </a:pPr>
            <a:endParaRPr lang="en-IN" sz="1400" dirty="0">
              <a:solidFill>
                <a:schemeClr val="tx1"/>
              </a:solidFill>
            </a:endParaRPr>
          </a:p>
          <a:p>
            <a:endParaRPr lang="en-IN" sz="1400" dirty="0" smtClean="0">
              <a:solidFill>
                <a:schemeClr val="tx1"/>
              </a:solidFill>
            </a:endParaRPr>
          </a:p>
          <a:p>
            <a:r>
              <a:rPr lang="en-IN" sz="1400" dirty="0" smtClean="0">
                <a:solidFill>
                  <a:schemeClr val="tx1"/>
                </a:solidFill>
              </a:rPr>
              <a:t>          Central levies                                  State levies</a:t>
            </a:r>
            <a:endParaRPr lang="en-IN" sz="1400" dirty="0">
              <a:solidFill>
                <a:schemeClr val="tx1"/>
              </a:solidFill>
            </a:endParaRPr>
          </a:p>
          <a:p>
            <a:endParaRPr lang="en-IN" sz="1400" dirty="0" smtClean="0">
              <a:solidFill>
                <a:srgbClr val="00B050"/>
              </a:solidFill>
            </a:endParaRPr>
          </a:p>
          <a:p>
            <a:pPr marL="285750" indent="-285750">
              <a:buFont typeface="Wingdings" panose="05000000000000000000" pitchFamily="2" charset="2"/>
              <a:buChar char="ü"/>
            </a:pPr>
            <a:endParaRPr lang="en-IN" sz="2000" b="1" dirty="0">
              <a:solidFill>
                <a:schemeClr val="tx1"/>
              </a:solidFill>
            </a:endParaRPr>
          </a:p>
        </p:txBody>
      </p:sp>
      <p:sp>
        <p:nvSpPr>
          <p:cNvPr id="36" name="Rectangle 35"/>
          <p:cNvSpPr/>
          <p:nvPr/>
        </p:nvSpPr>
        <p:spPr>
          <a:xfrm>
            <a:off x="7126942" y="1190547"/>
            <a:ext cx="4498335" cy="52483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Courier New" panose="02070309020205020404" pitchFamily="49" charset="0"/>
              <a:buChar char="o"/>
            </a:pPr>
            <a:r>
              <a:rPr lang="en-IN" sz="1400" dirty="0">
                <a:solidFill>
                  <a:srgbClr val="FF0000"/>
                </a:solidFill>
                <a:latin typeface="Andalus" panose="02020603050405020304" pitchFamily="18" charset="-78"/>
                <a:cs typeface="Andalus" panose="02020603050405020304" pitchFamily="18" charset="-78"/>
              </a:rPr>
              <a:t>Basic Customs Duty</a:t>
            </a:r>
          </a:p>
          <a:p>
            <a:pPr lvl="0"/>
            <a:endParaRPr lang="en-IN" sz="1400" dirty="0">
              <a:solidFill>
                <a:srgbClr val="FF0000"/>
              </a:solidFill>
              <a:latin typeface="Andalus" panose="02020603050405020304" pitchFamily="18" charset="-78"/>
              <a:cs typeface="Andalus" panose="02020603050405020304" pitchFamily="18" charset="-78"/>
            </a:endParaRPr>
          </a:p>
          <a:p>
            <a:pPr marL="342900" lvl="0" indent="-342900">
              <a:buFont typeface="Courier New" panose="02070309020205020404" pitchFamily="49" charset="0"/>
              <a:buChar char="o"/>
            </a:pPr>
            <a:r>
              <a:rPr lang="en-IN" sz="1400" dirty="0">
                <a:solidFill>
                  <a:srgbClr val="FF0000"/>
                </a:solidFill>
                <a:latin typeface="Andalus" panose="02020603050405020304" pitchFamily="18" charset="-78"/>
                <a:cs typeface="Andalus" panose="02020603050405020304" pitchFamily="18" charset="-78"/>
              </a:rPr>
              <a:t>Excise Duty/VAT on Petroleum Products for initial years(In addition to GST at Nil rate)</a:t>
            </a:r>
          </a:p>
          <a:p>
            <a:pPr lvl="0"/>
            <a:endParaRPr lang="en-IN" sz="1400" dirty="0">
              <a:solidFill>
                <a:srgbClr val="FF0000"/>
              </a:solidFill>
              <a:latin typeface="Andalus" panose="02020603050405020304" pitchFamily="18" charset="-78"/>
              <a:cs typeface="Andalus" panose="02020603050405020304" pitchFamily="18" charset="-78"/>
            </a:endParaRPr>
          </a:p>
          <a:p>
            <a:pPr marL="342900" lvl="0" indent="-342900">
              <a:buFont typeface="Courier New" panose="02070309020205020404" pitchFamily="49" charset="0"/>
              <a:buChar char="o"/>
            </a:pPr>
            <a:r>
              <a:rPr lang="en-IN" sz="1400" dirty="0">
                <a:solidFill>
                  <a:srgbClr val="FF0000"/>
                </a:solidFill>
                <a:latin typeface="Andalus" panose="02020603050405020304" pitchFamily="18" charset="-78"/>
                <a:cs typeface="Andalus" panose="02020603050405020304" pitchFamily="18" charset="-78"/>
              </a:rPr>
              <a:t>Excise Duty on Tobacco Products(in addition to GST)</a:t>
            </a:r>
          </a:p>
          <a:p>
            <a:pPr lvl="0"/>
            <a:endParaRPr lang="en-IN" sz="1400" dirty="0">
              <a:solidFill>
                <a:srgbClr val="FF0000"/>
              </a:solidFill>
              <a:latin typeface="Andalus" panose="02020603050405020304" pitchFamily="18" charset="-78"/>
              <a:cs typeface="Andalus" panose="02020603050405020304" pitchFamily="18" charset="-78"/>
            </a:endParaRPr>
          </a:p>
          <a:p>
            <a:pPr marL="342900" lvl="0" indent="-342900">
              <a:buFont typeface="Courier New" panose="02070309020205020404" pitchFamily="49" charset="0"/>
              <a:buChar char="o"/>
            </a:pPr>
            <a:r>
              <a:rPr lang="en-IN" sz="1400" dirty="0">
                <a:solidFill>
                  <a:srgbClr val="FF0000"/>
                </a:solidFill>
                <a:latin typeface="Andalus" panose="02020603050405020304" pitchFamily="18" charset="-78"/>
                <a:cs typeface="Andalus" panose="02020603050405020304" pitchFamily="18" charset="-78"/>
              </a:rPr>
              <a:t> Electricity Duty by </a:t>
            </a:r>
            <a:r>
              <a:rPr lang="en-IN" sz="1400" dirty="0" smtClean="0">
                <a:solidFill>
                  <a:srgbClr val="FF0000"/>
                </a:solidFill>
                <a:latin typeface="Andalus" panose="02020603050405020304" pitchFamily="18" charset="-78"/>
                <a:cs typeface="Andalus" panose="02020603050405020304" pitchFamily="18" charset="-78"/>
              </a:rPr>
              <a:t>state (</a:t>
            </a:r>
            <a:r>
              <a:rPr lang="en-IN" sz="1400" dirty="0">
                <a:solidFill>
                  <a:srgbClr val="FF0000"/>
                </a:solidFill>
                <a:latin typeface="Andalus" panose="02020603050405020304" pitchFamily="18" charset="-78"/>
                <a:cs typeface="Andalus" panose="02020603050405020304" pitchFamily="18" charset="-78"/>
              </a:rPr>
              <a:t>in addition to GST)</a:t>
            </a:r>
          </a:p>
          <a:p>
            <a:pPr lvl="0"/>
            <a:endParaRPr lang="en-IN" sz="1400" dirty="0">
              <a:solidFill>
                <a:srgbClr val="FF0000"/>
              </a:solidFill>
              <a:latin typeface="Andalus" panose="02020603050405020304" pitchFamily="18" charset="-78"/>
              <a:cs typeface="Andalus" panose="02020603050405020304" pitchFamily="18" charset="-78"/>
            </a:endParaRPr>
          </a:p>
          <a:p>
            <a:pPr marL="342900" lvl="0" indent="-342900">
              <a:buFont typeface="Courier New" panose="02070309020205020404" pitchFamily="49" charset="0"/>
              <a:buChar char="o"/>
            </a:pPr>
            <a:r>
              <a:rPr lang="en-IN" sz="1400" dirty="0">
                <a:solidFill>
                  <a:srgbClr val="FF0000"/>
                </a:solidFill>
                <a:latin typeface="Andalus" panose="02020603050405020304" pitchFamily="18" charset="-78"/>
                <a:cs typeface="Andalus" panose="02020603050405020304" pitchFamily="18" charset="-78"/>
              </a:rPr>
              <a:t>Entertainment Tax levied by local bodies</a:t>
            </a:r>
          </a:p>
          <a:p>
            <a:pPr lvl="0"/>
            <a:endParaRPr lang="en-IN" sz="1400" dirty="0">
              <a:solidFill>
                <a:srgbClr val="FF0000"/>
              </a:solidFill>
              <a:latin typeface="Andalus" panose="02020603050405020304" pitchFamily="18" charset="-78"/>
              <a:cs typeface="Andalus" panose="02020603050405020304" pitchFamily="18" charset="-78"/>
            </a:endParaRPr>
          </a:p>
          <a:p>
            <a:pPr marL="342900" lvl="0" indent="-342900">
              <a:buFont typeface="Courier New" panose="02070309020205020404" pitchFamily="49" charset="0"/>
              <a:buChar char="o"/>
            </a:pPr>
            <a:r>
              <a:rPr lang="en-IN" sz="1400" dirty="0">
                <a:solidFill>
                  <a:srgbClr val="FF0000"/>
                </a:solidFill>
                <a:latin typeface="Andalus" panose="02020603050405020304" pitchFamily="18" charset="-78"/>
                <a:cs typeface="Andalus" panose="02020603050405020304" pitchFamily="18" charset="-78"/>
              </a:rPr>
              <a:t>State excise on Alcoholic Beverages(No GST)</a:t>
            </a:r>
          </a:p>
          <a:p>
            <a:pPr lvl="0"/>
            <a:endParaRPr lang="en-IN" sz="1400" dirty="0">
              <a:solidFill>
                <a:srgbClr val="FF0000"/>
              </a:solidFill>
              <a:latin typeface="Andalus" panose="02020603050405020304" pitchFamily="18" charset="-78"/>
              <a:cs typeface="Andalus" panose="02020603050405020304" pitchFamily="18" charset="-78"/>
            </a:endParaRPr>
          </a:p>
          <a:p>
            <a:pPr marL="342900" lvl="0" indent="-342900">
              <a:buFont typeface="Courier New" panose="02070309020205020404" pitchFamily="49" charset="0"/>
              <a:buChar char="o"/>
            </a:pPr>
            <a:r>
              <a:rPr lang="en-IN" sz="1400" dirty="0">
                <a:solidFill>
                  <a:srgbClr val="FF0000"/>
                </a:solidFill>
                <a:latin typeface="Andalus" panose="02020603050405020304" pitchFamily="18" charset="-78"/>
                <a:cs typeface="Andalus" panose="02020603050405020304" pitchFamily="18" charset="-78"/>
              </a:rPr>
              <a:t>Tolls, passengers and Goods tax on carriage by road/ railway</a:t>
            </a:r>
          </a:p>
          <a:p>
            <a:pPr lvl="0"/>
            <a:endParaRPr lang="en-IN" sz="1400" dirty="0">
              <a:solidFill>
                <a:srgbClr val="FF0000"/>
              </a:solidFill>
              <a:latin typeface="Andalus" panose="02020603050405020304" pitchFamily="18" charset="-78"/>
              <a:cs typeface="Andalus" panose="02020603050405020304" pitchFamily="18" charset="-78"/>
            </a:endParaRPr>
          </a:p>
          <a:p>
            <a:pPr marL="342900" lvl="0" indent="-342900">
              <a:buFont typeface="Courier New" panose="02070309020205020404" pitchFamily="49" charset="0"/>
              <a:buChar char="o"/>
            </a:pPr>
            <a:r>
              <a:rPr lang="en-IN" sz="1400" dirty="0">
                <a:solidFill>
                  <a:srgbClr val="FF0000"/>
                </a:solidFill>
                <a:latin typeface="Andalus" panose="02020603050405020304" pitchFamily="18" charset="-78"/>
                <a:cs typeface="Andalus" panose="02020603050405020304" pitchFamily="18" charset="-78"/>
              </a:rPr>
              <a:t>Property Tax, stamp duty and taxes on immovable properties</a:t>
            </a:r>
          </a:p>
          <a:p>
            <a:pPr lvl="0"/>
            <a:endParaRPr lang="en-IN" sz="2000" b="1" dirty="0">
              <a:latin typeface="Andalus" panose="02020603050405020304" pitchFamily="18" charset="-78"/>
              <a:cs typeface="Andalus" panose="02020603050405020304" pitchFamily="18" charset="-78"/>
            </a:endParaRPr>
          </a:p>
          <a:p>
            <a:pPr marL="342900" lvl="0" indent="-342900">
              <a:buFont typeface="Courier New" panose="02070309020205020404" pitchFamily="49" charset="0"/>
              <a:buChar char="o"/>
            </a:pPr>
            <a:r>
              <a:rPr lang="en-IN" sz="1400" dirty="0">
                <a:solidFill>
                  <a:srgbClr val="FF0000"/>
                </a:solidFill>
                <a:latin typeface="Andalus" panose="02020603050405020304" pitchFamily="18" charset="-78"/>
                <a:cs typeface="Andalus" panose="02020603050405020304" pitchFamily="18" charset="-78"/>
              </a:rPr>
              <a:t>Royalty on minerals , Environmental/regulatory taxes- e.g. vehicles tax</a:t>
            </a:r>
          </a:p>
        </p:txBody>
      </p:sp>
      <p:sp>
        <p:nvSpPr>
          <p:cNvPr id="37" name="Curved Down Arrow 36"/>
          <p:cNvSpPr/>
          <p:nvPr/>
        </p:nvSpPr>
        <p:spPr>
          <a:xfrm rot="16200000">
            <a:off x="5054155" y="1759831"/>
            <a:ext cx="521011" cy="428883"/>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8" name="Curved Down Arrow 37"/>
          <p:cNvSpPr/>
          <p:nvPr/>
        </p:nvSpPr>
        <p:spPr>
          <a:xfrm rot="5400000">
            <a:off x="6625086" y="1773267"/>
            <a:ext cx="521010" cy="48269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9" name="Rectangle 38"/>
          <p:cNvSpPr/>
          <p:nvPr/>
        </p:nvSpPr>
        <p:spPr>
          <a:xfrm>
            <a:off x="5615208" y="1754108"/>
            <a:ext cx="931293" cy="49002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t>GST</a:t>
            </a:r>
            <a:endParaRPr lang="en-IN" sz="2800" b="1" dirty="0"/>
          </a:p>
        </p:txBody>
      </p:sp>
      <p:sp>
        <p:nvSpPr>
          <p:cNvPr id="11" name="Rectangle 10"/>
          <p:cNvSpPr/>
          <p:nvPr/>
        </p:nvSpPr>
        <p:spPr>
          <a:xfrm>
            <a:off x="7059706" y="549788"/>
            <a:ext cx="4552959"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TAXES NOT TO BE SUBSUMED </a:t>
            </a:r>
            <a:endParaRPr lang="en-IN" sz="2800" b="1" dirty="0">
              <a:solidFill>
                <a:srgbClr val="002060"/>
              </a:solidFill>
            </a:endParaRPr>
          </a:p>
        </p:txBody>
      </p:sp>
      <p:sp>
        <p:nvSpPr>
          <p:cNvPr id="2" name="Rectangle 1"/>
          <p:cNvSpPr/>
          <p:nvPr/>
        </p:nvSpPr>
        <p:spPr>
          <a:xfrm>
            <a:off x="775489" y="5957047"/>
            <a:ext cx="192699" cy="1613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160101" y="5974977"/>
            <a:ext cx="192699" cy="161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407" y="421519"/>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958756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9"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0" name="Rectangle 9"/>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17" name="Rectangle 16"/>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EXISTING TAX STURUCTURE</a:t>
            </a:r>
            <a:endParaRPr lang="en-IN" sz="2800" b="1" dirty="0">
              <a:solidFill>
                <a:srgbClr val="002060"/>
              </a:solidFill>
            </a:endParaRPr>
          </a:p>
        </p:txBody>
      </p:sp>
      <p:graphicFrame>
        <p:nvGraphicFramePr>
          <p:cNvPr id="19" name="Content Placeholder 3"/>
          <p:cNvGraphicFramePr>
            <a:graphicFrameLocks noGrp="1"/>
          </p:cNvGraphicFramePr>
          <p:nvPr/>
        </p:nvGraphicFramePr>
        <p:xfrm>
          <a:off x="144780" y="1245333"/>
          <a:ext cx="1190244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Slide Number Placeholder 4"/>
          <p:cNvSpPr>
            <a:spLocks noGrp="1"/>
          </p:cNvSpPr>
          <p:nvPr/>
        </p:nvSpPr>
        <p:spPr bwMode="gray">
          <a:xfrm>
            <a:off x="531814" y="966317"/>
            <a:ext cx="779767"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2000" kern="1200">
                <a:solidFill>
                  <a:srgbClr val="FEFFFF"/>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C180EA80-BBD7-4EAE-B5E2-169A3AE9F1E9}" type="slidenum">
              <a:rPr lang="en-US" smtClean="0"/>
              <a:pPr>
                <a:defRPr/>
              </a:pPr>
              <a:t>11</a:t>
            </a:fld>
            <a:endParaRPr lang="en-US" dirty="0"/>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1426" y="470495"/>
            <a:ext cx="2302820" cy="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284698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9"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0" name="Rectangle 9"/>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17" name="Rectangle 16"/>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 GST TAX STURUCTURE</a:t>
            </a:r>
            <a:endParaRPr lang="en-IN" sz="2800" b="1" dirty="0">
              <a:solidFill>
                <a:srgbClr val="002060"/>
              </a:solidFill>
            </a:endParaRPr>
          </a:p>
        </p:txBody>
      </p:sp>
      <p:sp>
        <p:nvSpPr>
          <p:cNvPr id="21" name="Slide Number Placeholder 4"/>
          <p:cNvSpPr>
            <a:spLocks noGrp="1"/>
          </p:cNvSpPr>
          <p:nvPr/>
        </p:nvSpPr>
        <p:spPr bwMode="gray">
          <a:xfrm>
            <a:off x="531814" y="966317"/>
            <a:ext cx="779767"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2000" kern="1200">
                <a:solidFill>
                  <a:srgbClr val="FEFFFF"/>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C180EA80-BBD7-4EAE-B5E2-169A3AE9F1E9}" type="slidenum">
              <a:rPr lang="en-US" smtClean="0"/>
              <a:pPr>
                <a:defRPr/>
              </a:pPr>
              <a:t>12</a:t>
            </a:fld>
            <a:endParaRPr lang="en-US" dirty="0"/>
          </a:p>
        </p:txBody>
      </p:sp>
      <p:graphicFrame>
        <p:nvGraphicFramePr>
          <p:cNvPr id="11" name="Content Placeholder 8"/>
          <p:cNvGraphicFramePr>
            <a:graphicFrameLocks noGrp="1"/>
          </p:cNvGraphicFramePr>
          <p:nvPr/>
        </p:nvGraphicFramePr>
        <p:xfrm>
          <a:off x="2630488" y="1391283"/>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1061" y="375962"/>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298938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2"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3" name="Rectangle 12"/>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14" name="Rectangle 13"/>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Overview of the new landscape</a:t>
            </a:r>
            <a:endParaRPr lang="en-IN" sz="2800" b="1" dirty="0">
              <a:solidFill>
                <a:srgbClr val="002060"/>
              </a:solidFill>
            </a:endParaRPr>
          </a:p>
        </p:txBody>
      </p:sp>
      <p:sp>
        <p:nvSpPr>
          <p:cNvPr id="9" name="Rectangle 8"/>
          <p:cNvSpPr>
            <a:spLocks noChangeArrowheads="1"/>
          </p:cNvSpPr>
          <p:nvPr/>
        </p:nvSpPr>
        <p:spPr bwMode="auto">
          <a:xfrm>
            <a:off x="1843402" y="2419350"/>
            <a:ext cx="1671639" cy="533400"/>
          </a:xfrm>
          <a:prstGeom prst="rect">
            <a:avLst/>
          </a:prstGeom>
          <a:noFill/>
          <a:ln w="9525">
            <a:noFill/>
            <a:miter lim="800000"/>
            <a:headEnd/>
            <a:tailEnd/>
          </a:ln>
          <a:effectLst/>
        </p:spPr>
        <p:txBody>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defTabSz="862013" eaLnBrk="1" fontAlgn="auto" hangingPunct="1">
              <a:lnSpc>
                <a:spcPct val="85000"/>
              </a:lnSpc>
              <a:spcBef>
                <a:spcPct val="55000"/>
              </a:spcBef>
              <a:spcAft>
                <a:spcPts val="0"/>
              </a:spcAft>
              <a:defRPr/>
            </a:pPr>
            <a:r>
              <a:rPr lang="en-US" sz="1400" b="0" kern="0" dirty="0" smtClean="0">
                <a:latin typeface="Helvetica"/>
                <a:cs typeface="Arial" charset="0"/>
              </a:rPr>
              <a:t>Taxable event to be ‘supply’</a:t>
            </a:r>
          </a:p>
          <a:p>
            <a:pPr defTabSz="862013" eaLnBrk="1" fontAlgn="auto" hangingPunct="1">
              <a:lnSpc>
                <a:spcPct val="85000"/>
              </a:lnSpc>
              <a:spcBef>
                <a:spcPct val="55000"/>
              </a:spcBef>
              <a:spcAft>
                <a:spcPts val="0"/>
              </a:spcAft>
              <a:defRPr/>
            </a:pPr>
            <a:r>
              <a:rPr lang="en-US" sz="1400" b="0" kern="0" dirty="0" smtClean="0">
                <a:latin typeface="Helvetica"/>
                <a:cs typeface="Arial" charset="0"/>
              </a:rPr>
              <a:t>States to levy tax on services</a:t>
            </a:r>
            <a:endParaRPr lang="en-US" sz="1400" b="0" kern="0" dirty="0">
              <a:latin typeface="Helvetica"/>
              <a:cs typeface="Arial" charset="0"/>
            </a:endParaRPr>
          </a:p>
        </p:txBody>
      </p:sp>
      <p:sp>
        <p:nvSpPr>
          <p:cNvPr id="10" name="Rectangle 9"/>
          <p:cNvSpPr>
            <a:spLocks noChangeArrowheads="1"/>
          </p:cNvSpPr>
          <p:nvPr/>
        </p:nvSpPr>
        <p:spPr bwMode="auto">
          <a:xfrm>
            <a:off x="1912137" y="2006589"/>
            <a:ext cx="1617663" cy="338554"/>
          </a:xfrm>
          <a:prstGeom prst="rect">
            <a:avLst/>
          </a:prstGeom>
          <a:solidFill>
            <a:srgbClr val="FFB300"/>
          </a:solidFill>
          <a:ln>
            <a:solidFill>
              <a:srgbClr val="FFB300"/>
            </a:solidFill>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fontAlgn="auto">
              <a:spcBef>
                <a:spcPts val="0"/>
              </a:spcBef>
              <a:spcAft>
                <a:spcPts val="0"/>
              </a:spcAft>
              <a:defRPr/>
            </a:pPr>
            <a:r>
              <a:rPr lang="en-US" sz="1600" b="1" kern="0" dirty="0">
                <a:solidFill>
                  <a:schemeClr val="tx1"/>
                </a:solidFill>
                <a:latin typeface="Helvetica"/>
                <a:cs typeface="Arial" charset="0"/>
              </a:rPr>
              <a:t>Taxable event</a:t>
            </a:r>
          </a:p>
        </p:txBody>
      </p:sp>
      <p:sp>
        <p:nvSpPr>
          <p:cNvPr id="17" name="Line 4"/>
          <p:cNvSpPr>
            <a:spLocks noChangeShapeType="1"/>
          </p:cNvSpPr>
          <p:nvPr/>
        </p:nvSpPr>
        <p:spPr bwMode="auto">
          <a:xfrm>
            <a:off x="2388386" y="1377950"/>
            <a:ext cx="1588" cy="368300"/>
          </a:xfrm>
          <a:prstGeom prst="line">
            <a:avLst/>
          </a:prstGeom>
          <a:noFill/>
          <a:ln w="3175">
            <a:solidFill>
              <a:schemeClr val="bg1">
                <a:lumMod val="50000"/>
              </a:schemeClr>
            </a:solidFill>
            <a:round/>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eaLnBrk="1" fontAlgn="auto" hangingPunct="1">
              <a:spcBef>
                <a:spcPts val="0"/>
              </a:spcBef>
              <a:spcAft>
                <a:spcPts val="0"/>
              </a:spcAft>
              <a:defRPr/>
            </a:pPr>
            <a:endParaRPr lang="en-US" sz="1800" b="0" kern="0" dirty="0">
              <a:solidFill>
                <a:sysClr val="windowText" lastClr="000000"/>
              </a:solidFill>
              <a:latin typeface="Helvetica"/>
              <a:cs typeface="Arial" charset="0"/>
            </a:endParaRPr>
          </a:p>
        </p:txBody>
      </p:sp>
      <p:sp>
        <p:nvSpPr>
          <p:cNvPr id="18" name="Rectangle 17"/>
          <p:cNvSpPr>
            <a:spLocks noChangeArrowheads="1"/>
          </p:cNvSpPr>
          <p:nvPr/>
        </p:nvSpPr>
        <p:spPr bwMode="auto">
          <a:xfrm>
            <a:off x="8147827" y="5086352"/>
            <a:ext cx="1981200" cy="955675"/>
          </a:xfrm>
          <a:prstGeom prst="rect">
            <a:avLst/>
          </a:prstGeom>
          <a:noFill/>
          <a:ln w="9525">
            <a:noFill/>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defTabSz="862013" eaLnBrk="1" fontAlgn="auto" hangingPunct="1">
              <a:lnSpc>
                <a:spcPct val="85000"/>
              </a:lnSpc>
              <a:spcBef>
                <a:spcPct val="55000"/>
              </a:spcBef>
              <a:spcAft>
                <a:spcPts val="0"/>
              </a:spcAft>
              <a:defRPr/>
            </a:pPr>
            <a:r>
              <a:rPr lang="en-US" sz="1400" kern="0" dirty="0">
                <a:latin typeface="Helvetica"/>
                <a:cs typeface="Arial" charset="0"/>
              </a:rPr>
              <a:t>T</a:t>
            </a:r>
            <a:r>
              <a:rPr lang="en-US" sz="1400" b="0" kern="0" dirty="0" smtClean="0">
                <a:latin typeface="Helvetica"/>
                <a:cs typeface="Arial" charset="0"/>
              </a:rPr>
              <a:t>ax rates to </a:t>
            </a:r>
            <a:r>
              <a:rPr lang="en-US" sz="1400" kern="0" dirty="0" smtClean="0">
                <a:latin typeface="Helvetica"/>
                <a:cs typeface="Arial" charset="0"/>
              </a:rPr>
              <a:t>change for inputs and outputs</a:t>
            </a:r>
            <a:endParaRPr lang="en-US" sz="1400" b="0" kern="0" dirty="0" smtClean="0">
              <a:latin typeface="Helvetica"/>
              <a:cs typeface="Arial" charset="0"/>
            </a:endParaRPr>
          </a:p>
        </p:txBody>
      </p:sp>
      <p:sp>
        <p:nvSpPr>
          <p:cNvPr id="19" name="Rectangle 18"/>
          <p:cNvSpPr>
            <a:spLocks noChangeArrowheads="1"/>
          </p:cNvSpPr>
          <p:nvPr/>
        </p:nvSpPr>
        <p:spPr bwMode="auto">
          <a:xfrm>
            <a:off x="4536262" y="2018875"/>
            <a:ext cx="1763713" cy="338554"/>
          </a:xfrm>
          <a:prstGeom prst="rect">
            <a:avLst/>
          </a:prstGeom>
          <a:solidFill>
            <a:srgbClr val="FFB300"/>
          </a:solidFill>
          <a:ln>
            <a:solidFill>
              <a:srgbClr val="FFB300"/>
            </a:solidFill>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fontAlgn="auto">
              <a:spcBef>
                <a:spcPts val="0"/>
              </a:spcBef>
              <a:spcAft>
                <a:spcPts val="0"/>
              </a:spcAft>
              <a:defRPr/>
            </a:pPr>
            <a:r>
              <a:rPr lang="en-US" sz="1600" b="1" kern="0" dirty="0" smtClean="0">
                <a:solidFill>
                  <a:schemeClr val="tx1"/>
                </a:solidFill>
                <a:latin typeface="Helvetica"/>
                <a:cs typeface="Arial" charset="0"/>
              </a:rPr>
              <a:t>Place of supply</a:t>
            </a:r>
            <a:endParaRPr lang="en-US" sz="1600" b="1" kern="0" dirty="0">
              <a:solidFill>
                <a:schemeClr val="tx1"/>
              </a:solidFill>
              <a:latin typeface="Helvetica"/>
              <a:cs typeface="Arial" charset="0"/>
            </a:endParaRPr>
          </a:p>
        </p:txBody>
      </p:sp>
      <p:sp>
        <p:nvSpPr>
          <p:cNvPr id="20" name="Rectangle 19"/>
          <p:cNvSpPr>
            <a:spLocks noChangeArrowheads="1"/>
          </p:cNvSpPr>
          <p:nvPr/>
        </p:nvSpPr>
        <p:spPr bwMode="auto">
          <a:xfrm>
            <a:off x="8679665" y="2071676"/>
            <a:ext cx="1828800" cy="357190"/>
          </a:xfrm>
          <a:prstGeom prst="rect">
            <a:avLst/>
          </a:prstGeom>
          <a:solidFill>
            <a:srgbClr val="FFB300"/>
          </a:solidFill>
          <a:ln>
            <a:solidFill>
              <a:srgbClr val="FFB300"/>
            </a:solidFill>
            <a:headEnd/>
            <a:tailEnd/>
          </a:ln>
        </p:spPr>
        <p:style>
          <a:lnRef idx="2">
            <a:schemeClr val="accent1"/>
          </a:lnRef>
          <a:fillRef idx="1">
            <a:schemeClr val="lt1"/>
          </a:fillRef>
          <a:effectRef idx="0">
            <a:schemeClr val="accent1"/>
          </a:effectRef>
          <a:fontRef idx="minor">
            <a:schemeClr val="dk1"/>
          </a:fontRef>
        </p:style>
        <p:txBody>
          <a:bodyP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862013" eaLnBrk="1" fontAlgn="auto" hangingPunct="1">
              <a:lnSpc>
                <a:spcPct val="85000"/>
              </a:lnSpc>
              <a:spcBef>
                <a:spcPct val="55000"/>
              </a:spcBef>
              <a:spcAft>
                <a:spcPts val="0"/>
              </a:spcAft>
              <a:defRPr/>
            </a:pPr>
            <a:r>
              <a:rPr lang="en-US" sz="1600" b="1" kern="0" dirty="0" smtClean="0">
                <a:solidFill>
                  <a:schemeClr val="tx1"/>
                </a:solidFill>
                <a:latin typeface="Helvetica"/>
                <a:cs typeface="Arial" charset="0"/>
              </a:rPr>
              <a:t>Exemptions</a:t>
            </a:r>
            <a:endParaRPr lang="en-US" sz="1600" b="1" kern="0" dirty="0">
              <a:solidFill>
                <a:schemeClr val="tx1"/>
              </a:solidFill>
              <a:latin typeface="Helvetica"/>
              <a:cs typeface="Arial" charset="0"/>
            </a:endParaRPr>
          </a:p>
        </p:txBody>
      </p:sp>
      <p:sp>
        <p:nvSpPr>
          <p:cNvPr id="21" name="Rectangle 20"/>
          <p:cNvSpPr>
            <a:spLocks noChangeArrowheads="1"/>
          </p:cNvSpPr>
          <p:nvPr/>
        </p:nvSpPr>
        <p:spPr bwMode="auto">
          <a:xfrm>
            <a:off x="8627607" y="2490615"/>
            <a:ext cx="1880859" cy="1600438"/>
          </a:xfrm>
          <a:prstGeom prst="rect">
            <a:avLst/>
          </a:prstGeom>
          <a:noFill/>
          <a:ln w="25400">
            <a:noFill/>
            <a:miter lim="800000"/>
            <a:headEnd/>
            <a:tailEnd/>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altLang="en-US" sz="1400" dirty="0">
                <a:latin typeface="Helvetica" pitchFamily="34" charset="0"/>
                <a:cs typeface="Arial" charset="0"/>
              </a:rPr>
              <a:t>Likely </a:t>
            </a:r>
            <a:r>
              <a:rPr lang="en-US" altLang="en-US" sz="1400" dirty="0" smtClean="0">
                <a:latin typeface="Helvetica" pitchFamily="34" charset="0"/>
                <a:cs typeface="Arial" charset="0"/>
              </a:rPr>
              <a:t>to </a:t>
            </a:r>
            <a:r>
              <a:rPr lang="en-US" altLang="en-US" sz="1400" dirty="0">
                <a:latin typeface="Helvetica" pitchFamily="34" charset="0"/>
                <a:cs typeface="Arial" charset="0"/>
              </a:rPr>
              <a:t>either be withdrawn or be converted into refund </a:t>
            </a:r>
            <a:r>
              <a:rPr lang="en-US" altLang="en-US" sz="1400" dirty="0" smtClean="0">
                <a:latin typeface="Helvetica" pitchFamily="34" charset="0"/>
                <a:cs typeface="Arial" charset="0"/>
              </a:rPr>
              <a:t>mechanism</a:t>
            </a:r>
          </a:p>
          <a:p>
            <a:endParaRPr lang="en-US" altLang="en-US" sz="1400" dirty="0">
              <a:latin typeface="Helvetica" pitchFamily="34" charset="0"/>
              <a:cs typeface="Arial" charset="0"/>
            </a:endParaRPr>
          </a:p>
          <a:p>
            <a:endParaRPr lang="en-US" altLang="en-US" sz="1400" dirty="0">
              <a:latin typeface="Helvetica" pitchFamily="34" charset="0"/>
              <a:cs typeface="Arial" charset="0"/>
            </a:endParaRPr>
          </a:p>
          <a:p>
            <a:endParaRPr lang="en-US" altLang="en-US" sz="1400" dirty="0">
              <a:latin typeface="Helvetica" pitchFamily="34" charset="0"/>
              <a:cs typeface="Arial" charset="0"/>
            </a:endParaRPr>
          </a:p>
        </p:txBody>
      </p:sp>
      <p:sp>
        <p:nvSpPr>
          <p:cNvPr id="22" name="Line 11"/>
          <p:cNvSpPr>
            <a:spLocks noChangeShapeType="1"/>
          </p:cNvSpPr>
          <p:nvPr/>
        </p:nvSpPr>
        <p:spPr bwMode="auto">
          <a:xfrm flipH="1">
            <a:off x="4324315" y="1584326"/>
            <a:ext cx="8759" cy="2130424"/>
          </a:xfrm>
          <a:prstGeom prst="line">
            <a:avLst/>
          </a:prstGeom>
          <a:noFill/>
          <a:ln w="3175">
            <a:solidFill>
              <a:schemeClr val="bg1">
                <a:lumMod val="50000"/>
              </a:schemeClr>
            </a:solidFill>
            <a:round/>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eaLnBrk="1" fontAlgn="auto" hangingPunct="1">
              <a:spcBef>
                <a:spcPts val="0"/>
              </a:spcBef>
              <a:spcAft>
                <a:spcPts val="0"/>
              </a:spcAft>
              <a:defRPr/>
            </a:pPr>
            <a:endParaRPr lang="en-US" sz="1800" b="0" kern="0" dirty="0">
              <a:solidFill>
                <a:sysClr val="windowText" lastClr="000000"/>
              </a:solidFill>
              <a:latin typeface="Helvetica"/>
              <a:cs typeface="Arial" charset="0"/>
            </a:endParaRPr>
          </a:p>
        </p:txBody>
      </p:sp>
      <p:sp>
        <p:nvSpPr>
          <p:cNvPr id="23" name="Rectangle 22"/>
          <p:cNvSpPr>
            <a:spLocks noChangeArrowheads="1"/>
          </p:cNvSpPr>
          <p:nvPr/>
        </p:nvSpPr>
        <p:spPr bwMode="auto">
          <a:xfrm>
            <a:off x="4121937" y="3257552"/>
            <a:ext cx="1922463" cy="584775"/>
          </a:xfrm>
          <a:prstGeom prst="rect">
            <a:avLst/>
          </a:prstGeom>
          <a:solidFill>
            <a:srgbClr val="FFB300"/>
          </a:solidFill>
          <a:ln>
            <a:solidFill>
              <a:srgbClr val="FFB300"/>
            </a:solidFill>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fontAlgn="auto">
              <a:spcBef>
                <a:spcPts val="0"/>
              </a:spcBef>
              <a:spcAft>
                <a:spcPts val="0"/>
              </a:spcAft>
              <a:defRPr/>
            </a:pPr>
            <a:r>
              <a:rPr lang="en-US" sz="1600" b="1" kern="0" dirty="0" smtClean="0">
                <a:solidFill>
                  <a:schemeClr val="tx1"/>
                </a:solidFill>
                <a:latin typeface="Helvetica"/>
                <a:cs typeface="Arial" charset="0"/>
              </a:rPr>
              <a:t>Multiplicity of taxes</a:t>
            </a:r>
            <a:endParaRPr lang="en-US" sz="1600" b="1" kern="0" dirty="0">
              <a:solidFill>
                <a:schemeClr val="tx1"/>
              </a:solidFill>
              <a:latin typeface="Helvetica"/>
              <a:cs typeface="Arial" charset="0"/>
            </a:endParaRPr>
          </a:p>
        </p:txBody>
      </p:sp>
      <p:sp>
        <p:nvSpPr>
          <p:cNvPr id="24" name="Rectangle 23"/>
          <p:cNvSpPr>
            <a:spLocks noChangeArrowheads="1"/>
          </p:cNvSpPr>
          <p:nvPr/>
        </p:nvSpPr>
        <p:spPr bwMode="auto">
          <a:xfrm>
            <a:off x="1835935" y="5136000"/>
            <a:ext cx="2362200" cy="943335"/>
          </a:xfrm>
          <a:prstGeom prst="rect">
            <a:avLst/>
          </a:prstGeom>
          <a:noFill/>
          <a:ln w="25400">
            <a:noFill/>
            <a:miter lim="800000"/>
            <a:headEnd/>
            <a:tailEnd/>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defTabSz="862013" eaLnBrk="1" fontAlgn="auto" hangingPunct="1">
              <a:lnSpc>
                <a:spcPct val="85000"/>
              </a:lnSpc>
              <a:spcBef>
                <a:spcPct val="55000"/>
              </a:spcBef>
              <a:spcAft>
                <a:spcPts val="0"/>
              </a:spcAft>
              <a:defRPr/>
            </a:pPr>
            <a:r>
              <a:rPr lang="en-US" altLang="en-US" sz="1400" b="0" dirty="0" smtClean="0">
                <a:latin typeface="Helvetica" pitchFamily="34" charset="0"/>
                <a:cs typeface="Arial" charset="0"/>
              </a:rPr>
              <a:t>Possible expansion of </a:t>
            </a:r>
            <a:r>
              <a:rPr lang="en-US" altLang="en-US" sz="1400" kern="0" dirty="0">
                <a:latin typeface="Helvetica"/>
                <a:cs typeface="Arial" charset="0"/>
              </a:rPr>
              <a:t>credit base</a:t>
            </a:r>
          </a:p>
          <a:p>
            <a:pPr defTabSz="862013" eaLnBrk="1" fontAlgn="auto" hangingPunct="1">
              <a:lnSpc>
                <a:spcPct val="85000"/>
              </a:lnSpc>
              <a:spcBef>
                <a:spcPct val="55000"/>
              </a:spcBef>
              <a:spcAft>
                <a:spcPts val="0"/>
              </a:spcAft>
              <a:defRPr/>
            </a:pPr>
            <a:r>
              <a:rPr lang="en-US" altLang="en-US" sz="1400" kern="0" dirty="0" smtClean="0">
                <a:latin typeface="Helvetica"/>
                <a:cs typeface="Arial" charset="0"/>
              </a:rPr>
              <a:t>Credit </a:t>
            </a:r>
            <a:r>
              <a:rPr lang="en-US" altLang="en-US" sz="1400" kern="0" dirty="0">
                <a:latin typeface="Helvetica"/>
                <a:cs typeface="Arial" charset="0"/>
              </a:rPr>
              <a:t>pool to be maintained for each state</a:t>
            </a:r>
          </a:p>
        </p:txBody>
      </p:sp>
      <p:sp>
        <p:nvSpPr>
          <p:cNvPr id="25" name="Line 18"/>
          <p:cNvSpPr>
            <a:spLocks noChangeShapeType="1"/>
          </p:cNvSpPr>
          <p:nvPr/>
        </p:nvSpPr>
        <p:spPr bwMode="auto">
          <a:xfrm flipH="1">
            <a:off x="3601235" y="1544641"/>
            <a:ext cx="6332" cy="3121010"/>
          </a:xfrm>
          <a:prstGeom prst="line">
            <a:avLst/>
          </a:prstGeom>
          <a:noFill/>
          <a:ln w="3175">
            <a:solidFill>
              <a:schemeClr val="tx2">
                <a:lumMod val="50000"/>
              </a:schemeClr>
            </a:solidFill>
            <a:round/>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eaLnBrk="1" fontAlgn="auto" hangingPunct="1">
              <a:spcBef>
                <a:spcPts val="0"/>
              </a:spcBef>
              <a:spcAft>
                <a:spcPts val="0"/>
              </a:spcAft>
              <a:defRPr/>
            </a:pPr>
            <a:endParaRPr lang="en-US" sz="1800" b="0" kern="0" dirty="0">
              <a:solidFill>
                <a:sysClr val="windowText" lastClr="000000"/>
              </a:solidFill>
              <a:latin typeface="Helvetica"/>
              <a:cs typeface="Arial" charset="0"/>
            </a:endParaRPr>
          </a:p>
        </p:txBody>
      </p:sp>
      <p:sp>
        <p:nvSpPr>
          <p:cNvPr id="26" name="Rectangle 25"/>
          <p:cNvSpPr>
            <a:spLocks noChangeArrowheads="1"/>
          </p:cNvSpPr>
          <p:nvPr/>
        </p:nvSpPr>
        <p:spPr bwMode="auto">
          <a:xfrm>
            <a:off x="1891484" y="4747796"/>
            <a:ext cx="2144713" cy="338554"/>
          </a:xfrm>
          <a:prstGeom prst="rect">
            <a:avLst/>
          </a:prstGeom>
          <a:solidFill>
            <a:srgbClr val="FFB300"/>
          </a:solidFill>
          <a:ln>
            <a:solidFill>
              <a:srgbClr val="FFB300"/>
            </a:solidFill>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fontAlgn="auto">
              <a:spcBef>
                <a:spcPts val="0"/>
              </a:spcBef>
              <a:spcAft>
                <a:spcPts val="0"/>
              </a:spcAft>
              <a:defRPr/>
            </a:pPr>
            <a:r>
              <a:rPr lang="en-US" sz="1600" b="1" kern="0" dirty="0" smtClean="0">
                <a:solidFill>
                  <a:schemeClr val="tx1"/>
                </a:solidFill>
                <a:cs typeface="Arial" charset="0"/>
              </a:rPr>
              <a:t>Credit</a:t>
            </a:r>
            <a:endParaRPr lang="en-US" sz="1600" b="1" kern="0" baseline="30000" dirty="0">
              <a:solidFill>
                <a:schemeClr val="tx1"/>
              </a:solidFill>
              <a:latin typeface="Helvetica"/>
              <a:cs typeface="Arial" charset="0"/>
            </a:endParaRPr>
          </a:p>
        </p:txBody>
      </p:sp>
      <p:sp>
        <p:nvSpPr>
          <p:cNvPr id="27" name="Rectangle 26"/>
          <p:cNvSpPr>
            <a:spLocks noChangeArrowheads="1"/>
          </p:cNvSpPr>
          <p:nvPr/>
        </p:nvSpPr>
        <p:spPr bwMode="auto">
          <a:xfrm>
            <a:off x="4045735" y="3914775"/>
            <a:ext cx="2590800" cy="485775"/>
          </a:xfrm>
          <a:prstGeom prst="rect">
            <a:avLst/>
          </a:prstGeom>
          <a:noFill/>
          <a:ln w="9525">
            <a:noFill/>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defTabSz="862013" eaLnBrk="1" hangingPunct="1">
              <a:lnSpc>
                <a:spcPct val="85000"/>
              </a:lnSpc>
              <a:spcBef>
                <a:spcPct val="55000"/>
              </a:spcBef>
            </a:pPr>
            <a:r>
              <a:rPr lang="en-US" altLang="en-US" sz="1400" b="0" dirty="0" smtClean="0">
                <a:latin typeface="Helvetica" pitchFamily="34" charset="0"/>
                <a:cs typeface="Arial" charset="0"/>
              </a:rPr>
              <a:t>GST to subsume most current indirect taxes</a:t>
            </a:r>
          </a:p>
          <a:p>
            <a:pPr defTabSz="862013" eaLnBrk="1" hangingPunct="1">
              <a:lnSpc>
                <a:spcPct val="85000"/>
              </a:lnSpc>
              <a:spcBef>
                <a:spcPct val="55000"/>
              </a:spcBef>
            </a:pPr>
            <a:r>
              <a:rPr lang="en-US" altLang="en-US" sz="1400" dirty="0" smtClean="0">
                <a:latin typeface="Helvetica" pitchFamily="34" charset="0"/>
                <a:cs typeface="Arial" charset="0"/>
              </a:rPr>
              <a:t>To be replaced by CGST and SGST, IGST</a:t>
            </a:r>
            <a:endParaRPr lang="en-US" altLang="en-US" sz="1400" dirty="0">
              <a:latin typeface="Helvetica" pitchFamily="34" charset="0"/>
              <a:cs typeface="Arial" charset="0"/>
            </a:endParaRPr>
          </a:p>
          <a:p>
            <a:pPr defTabSz="862013" eaLnBrk="1" hangingPunct="1">
              <a:lnSpc>
                <a:spcPct val="85000"/>
              </a:lnSpc>
              <a:spcBef>
                <a:spcPct val="55000"/>
              </a:spcBef>
            </a:pPr>
            <a:endParaRPr lang="en-US" altLang="en-US" sz="1400" b="0" dirty="0">
              <a:latin typeface="Helvetica" pitchFamily="34" charset="0"/>
              <a:cs typeface="Arial" charset="0"/>
            </a:endParaRPr>
          </a:p>
        </p:txBody>
      </p:sp>
      <p:sp>
        <p:nvSpPr>
          <p:cNvPr id="28" name="Line 24"/>
          <p:cNvSpPr>
            <a:spLocks noChangeShapeType="1"/>
          </p:cNvSpPr>
          <p:nvPr/>
        </p:nvSpPr>
        <p:spPr bwMode="auto">
          <a:xfrm>
            <a:off x="8608227" y="1616082"/>
            <a:ext cx="0" cy="3098800"/>
          </a:xfrm>
          <a:prstGeom prst="line">
            <a:avLst/>
          </a:prstGeom>
          <a:noFill/>
          <a:ln w="3175">
            <a:solidFill>
              <a:schemeClr val="tx2">
                <a:lumMod val="50000"/>
              </a:schemeClr>
            </a:solidFill>
            <a:round/>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eaLnBrk="1" fontAlgn="auto" hangingPunct="1">
              <a:spcBef>
                <a:spcPts val="0"/>
              </a:spcBef>
              <a:spcAft>
                <a:spcPts val="0"/>
              </a:spcAft>
              <a:defRPr/>
            </a:pPr>
            <a:endParaRPr lang="en-US" sz="1800" b="0" kern="0" dirty="0">
              <a:solidFill>
                <a:sysClr val="windowText" lastClr="000000"/>
              </a:solidFill>
              <a:latin typeface="Helvetica"/>
              <a:cs typeface="Arial" charset="0"/>
            </a:endParaRPr>
          </a:p>
        </p:txBody>
      </p:sp>
      <p:sp>
        <p:nvSpPr>
          <p:cNvPr id="29" name="Rectangle 28"/>
          <p:cNvSpPr>
            <a:spLocks noChangeArrowheads="1"/>
          </p:cNvSpPr>
          <p:nvPr/>
        </p:nvSpPr>
        <p:spPr bwMode="auto">
          <a:xfrm>
            <a:off x="4434473" y="2419350"/>
            <a:ext cx="1962152" cy="1187450"/>
          </a:xfrm>
          <a:prstGeom prst="rect">
            <a:avLst/>
          </a:prstGeom>
          <a:noFill/>
          <a:ln w="9525">
            <a:noFill/>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defTabSz="862013" eaLnBrk="1" hangingPunct="1">
              <a:lnSpc>
                <a:spcPct val="85000"/>
              </a:lnSpc>
              <a:spcBef>
                <a:spcPct val="55000"/>
              </a:spcBef>
            </a:pPr>
            <a:r>
              <a:rPr lang="en-US" altLang="en-US" sz="1400" b="0" dirty="0" smtClean="0">
                <a:latin typeface="Helvetica" pitchFamily="34" charset="0"/>
                <a:cs typeface="Arial" charset="0"/>
              </a:rPr>
              <a:t>Destination based tax</a:t>
            </a:r>
          </a:p>
          <a:p>
            <a:pPr defTabSz="862013" eaLnBrk="1" hangingPunct="1">
              <a:lnSpc>
                <a:spcPct val="85000"/>
              </a:lnSpc>
              <a:spcBef>
                <a:spcPct val="55000"/>
              </a:spcBef>
            </a:pPr>
            <a:r>
              <a:rPr lang="en-US" altLang="en-US" sz="1400" dirty="0" smtClean="0">
                <a:latin typeface="Helvetica" pitchFamily="34" charset="0"/>
                <a:cs typeface="Arial" charset="0"/>
              </a:rPr>
              <a:t>Rules for services?</a:t>
            </a:r>
            <a:endParaRPr lang="en-US" altLang="en-US" sz="1400" b="0" dirty="0">
              <a:latin typeface="Helvetica" pitchFamily="34" charset="0"/>
              <a:cs typeface="Arial" charset="0"/>
            </a:endParaRPr>
          </a:p>
        </p:txBody>
      </p:sp>
      <p:sp>
        <p:nvSpPr>
          <p:cNvPr id="30" name="Rectangle 29"/>
          <p:cNvSpPr>
            <a:spLocks noChangeArrowheads="1"/>
          </p:cNvSpPr>
          <p:nvPr/>
        </p:nvSpPr>
        <p:spPr bwMode="auto">
          <a:xfrm>
            <a:off x="8251038" y="4665651"/>
            <a:ext cx="1798637" cy="338554"/>
          </a:xfrm>
          <a:prstGeom prst="rect">
            <a:avLst/>
          </a:prstGeom>
          <a:solidFill>
            <a:srgbClr val="FFB300"/>
          </a:solidFill>
          <a:ln>
            <a:solidFill>
              <a:srgbClr val="FFB300"/>
            </a:solidFill>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r>
              <a:rPr lang="en-US" altLang="en-US" sz="1600" b="1" dirty="0" smtClean="0">
                <a:solidFill>
                  <a:schemeClr val="tx1"/>
                </a:solidFill>
                <a:latin typeface="Helvetica" pitchFamily="34" charset="0"/>
                <a:cs typeface="Arial" charset="0"/>
              </a:rPr>
              <a:t>Rates</a:t>
            </a:r>
            <a:endParaRPr lang="en-US" altLang="en-US" sz="1600" b="1" dirty="0">
              <a:solidFill>
                <a:schemeClr val="tx1"/>
              </a:solidFill>
              <a:latin typeface="Helvetica" pitchFamily="34" charset="0"/>
              <a:cs typeface="Arial" charset="0"/>
            </a:endParaRPr>
          </a:p>
        </p:txBody>
      </p:sp>
      <p:sp>
        <p:nvSpPr>
          <p:cNvPr id="31" name="Rectangle 30"/>
          <p:cNvSpPr>
            <a:spLocks noChangeArrowheads="1"/>
          </p:cNvSpPr>
          <p:nvPr/>
        </p:nvSpPr>
        <p:spPr bwMode="auto">
          <a:xfrm>
            <a:off x="6683391" y="3105150"/>
            <a:ext cx="1676400" cy="685800"/>
          </a:xfrm>
          <a:prstGeom prst="rect">
            <a:avLst/>
          </a:prstGeom>
          <a:noFill/>
          <a:ln w="9525">
            <a:noFill/>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defTabSz="862013" eaLnBrk="1" hangingPunct="1">
              <a:lnSpc>
                <a:spcPct val="85000"/>
              </a:lnSpc>
              <a:spcBef>
                <a:spcPct val="55000"/>
              </a:spcBef>
            </a:pPr>
            <a:r>
              <a:rPr lang="en-US" altLang="en-US" sz="1400" b="0" dirty="0" smtClean="0">
                <a:latin typeface="Helvetica" pitchFamily="34" charset="0"/>
                <a:cs typeface="Arial" charset="0"/>
              </a:rPr>
              <a:t>Likely to be consisten</a:t>
            </a:r>
            <a:r>
              <a:rPr lang="en-US" altLang="en-US" sz="1400" dirty="0" smtClean="0">
                <a:latin typeface="Helvetica" pitchFamily="34" charset="0"/>
                <a:cs typeface="Arial" charset="0"/>
              </a:rPr>
              <a:t>t for all goods and services – MRP valuation may go</a:t>
            </a:r>
            <a:endParaRPr lang="en-US" altLang="en-US" sz="1400" b="0" dirty="0">
              <a:latin typeface="Helvetica" pitchFamily="34" charset="0"/>
              <a:cs typeface="Arial" charset="0"/>
            </a:endParaRPr>
          </a:p>
        </p:txBody>
      </p:sp>
      <p:sp>
        <p:nvSpPr>
          <p:cNvPr id="32" name="Rectangle 31"/>
          <p:cNvSpPr>
            <a:spLocks noChangeArrowheads="1"/>
          </p:cNvSpPr>
          <p:nvPr/>
        </p:nvSpPr>
        <p:spPr bwMode="auto">
          <a:xfrm>
            <a:off x="6092023" y="5314951"/>
            <a:ext cx="1611312" cy="338554"/>
          </a:xfrm>
          <a:prstGeom prst="rect">
            <a:avLst/>
          </a:prstGeom>
          <a:solidFill>
            <a:srgbClr val="FFB300"/>
          </a:solidFill>
          <a:ln>
            <a:solidFill>
              <a:srgbClr val="FFB300"/>
            </a:solidFill>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fontAlgn="auto">
              <a:spcBef>
                <a:spcPts val="0"/>
              </a:spcBef>
              <a:spcAft>
                <a:spcPts val="0"/>
              </a:spcAft>
              <a:defRPr/>
            </a:pPr>
            <a:r>
              <a:rPr lang="en-US" sz="1600" b="1" kern="0" dirty="0" smtClean="0">
                <a:solidFill>
                  <a:schemeClr val="tx1"/>
                </a:solidFill>
                <a:latin typeface="Helvetica"/>
                <a:cs typeface="Arial" charset="0"/>
              </a:rPr>
              <a:t>Classification</a:t>
            </a:r>
            <a:endParaRPr lang="en-US" sz="1600" b="1" kern="0" baseline="30000" dirty="0">
              <a:solidFill>
                <a:schemeClr val="tx1"/>
              </a:solidFill>
              <a:latin typeface="Helvetica"/>
              <a:cs typeface="Arial" charset="0"/>
            </a:endParaRPr>
          </a:p>
        </p:txBody>
      </p:sp>
      <p:sp>
        <p:nvSpPr>
          <p:cNvPr id="33" name="Rectangle 32"/>
          <p:cNvSpPr>
            <a:spLocks noChangeArrowheads="1"/>
          </p:cNvSpPr>
          <p:nvPr/>
        </p:nvSpPr>
        <p:spPr bwMode="auto">
          <a:xfrm>
            <a:off x="6750839" y="2647950"/>
            <a:ext cx="1524000" cy="338554"/>
          </a:xfrm>
          <a:prstGeom prst="rect">
            <a:avLst/>
          </a:prstGeom>
          <a:solidFill>
            <a:srgbClr val="FFB300"/>
          </a:solidFill>
          <a:ln>
            <a:solidFill>
              <a:srgbClr val="FFB300"/>
            </a:solidFill>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r>
              <a:rPr lang="en-US" altLang="en-US" sz="1600" b="1" dirty="0" smtClean="0">
                <a:solidFill>
                  <a:schemeClr val="tx1"/>
                </a:solidFill>
                <a:latin typeface="Helvetica" pitchFamily="34" charset="0"/>
                <a:cs typeface="Arial" charset="0"/>
              </a:rPr>
              <a:t>Valuation</a:t>
            </a:r>
            <a:endParaRPr lang="en-US" altLang="en-US" sz="1600" b="1" dirty="0">
              <a:solidFill>
                <a:schemeClr val="tx1"/>
              </a:solidFill>
              <a:latin typeface="Helvetica" pitchFamily="34" charset="0"/>
              <a:cs typeface="Arial" charset="0"/>
            </a:endParaRPr>
          </a:p>
        </p:txBody>
      </p:sp>
      <p:sp>
        <p:nvSpPr>
          <p:cNvPr id="34" name="Line 4"/>
          <p:cNvSpPr>
            <a:spLocks noChangeShapeType="1"/>
          </p:cNvSpPr>
          <p:nvPr/>
        </p:nvSpPr>
        <p:spPr bwMode="auto">
          <a:xfrm>
            <a:off x="5188735" y="1428750"/>
            <a:ext cx="1588" cy="368300"/>
          </a:xfrm>
          <a:prstGeom prst="line">
            <a:avLst/>
          </a:prstGeom>
          <a:noFill/>
          <a:ln w="3175">
            <a:solidFill>
              <a:schemeClr val="bg1">
                <a:lumMod val="50000"/>
              </a:schemeClr>
            </a:solidFill>
            <a:round/>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eaLnBrk="1" fontAlgn="auto" hangingPunct="1">
              <a:spcBef>
                <a:spcPts val="0"/>
              </a:spcBef>
              <a:spcAft>
                <a:spcPts val="0"/>
              </a:spcAft>
              <a:defRPr/>
            </a:pPr>
            <a:endParaRPr lang="en-US" sz="1800" b="0" kern="0" dirty="0">
              <a:solidFill>
                <a:sysClr val="windowText" lastClr="000000"/>
              </a:solidFill>
              <a:latin typeface="Helvetica"/>
              <a:cs typeface="Arial" charset="0"/>
            </a:endParaRPr>
          </a:p>
        </p:txBody>
      </p:sp>
      <p:pic>
        <p:nvPicPr>
          <p:cNvPr id="35" name="table"/>
          <p:cNvPicPr>
            <a:picLocks noChangeAspect="1"/>
          </p:cNvPicPr>
          <p:nvPr/>
        </p:nvPicPr>
        <p:blipFill>
          <a:blip r:embed="rId2" cstate="print"/>
          <a:stretch>
            <a:fillRect/>
          </a:stretch>
        </p:blipFill>
        <p:spPr>
          <a:xfrm>
            <a:off x="586848" y="1211945"/>
            <a:ext cx="11027397" cy="521607"/>
          </a:xfrm>
          <a:prstGeom prst="rect">
            <a:avLst/>
          </a:prstGeom>
        </p:spPr>
      </p:pic>
      <p:cxnSp>
        <p:nvCxnSpPr>
          <p:cNvPr id="36" name="Straight Connector 35"/>
          <p:cNvCxnSpPr/>
          <p:nvPr/>
        </p:nvCxnSpPr>
        <p:spPr bwMode="auto">
          <a:xfrm rot="5400000">
            <a:off x="2464559" y="1857363"/>
            <a:ext cx="28575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5400000">
            <a:off x="5249847" y="1856569"/>
            <a:ext cx="28575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a:off x="9216244" y="1892288"/>
            <a:ext cx="35719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6636535" y="1714486"/>
            <a:ext cx="0" cy="35359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7433457" y="1714486"/>
            <a:ext cx="0" cy="93346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298" y="361267"/>
            <a:ext cx="2469092" cy="101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051440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3" name="Rectangle 12"/>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14" name="Rectangle 13"/>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Taxable Event</a:t>
            </a:r>
            <a:endParaRPr lang="en-IN" sz="2800" b="1" dirty="0">
              <a:solidFill>
                <a:srgbClr val="002060"/>
              </a:solidFill>
            </a:endParaRPr>
          </a:p>
        </p:txBody>
      </p:sp>
      <p:graphicFrame>
        <p:nvGraphicFramePr>
          <p:cNvPr id="41" name="Content Placeholder 4"/>
          <p:cNvGraphicFramePr>
            <a:graphicFrameLocks noGrp="1"/>
          </p:cNvGraphicFramePr>
          <p:nvPr>
            <p:extLst>
              <p:ext uri="{D42A27DB-BD31-4B8C-83A1-F6EECF244321}">
                <p14:modId xmlns:p14="http://schemas.microsoft.com/office/powerpoint/2010/main" val="2385956784"/>
              </p:ext>
            </p:extLst>
          </p:nvPr>
        </p:nvGraphicFramePr>
        <p:xfrm>
          <a:off x="1317813" y="1282941"/>
          <a:ext cx="9186583" cy="491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1061" y="375962"/>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504377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3" name="Rectangle 12"/>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smtClean="0">
              <a:solidFill>
                <a:schemeClr val="tx1"/>
              </a:solidFill>
            </a:endParaRPr>
          </a:p>
          <a:p>
            <a:pPr marL="228600" lvl="0" indent="-228600" algn="just">
              <a:lnSpc>
                <a:spcPct val="90000"/>
              </a:lnSpc>
              <a:spcBef>
                <a:spcPts val="1000"/>
              </a:spcBef>
              <a:buFont typeface="Wingdings" pitchFamily="2" charset="2"/>
              <a:buChar char="§"/>
            </a:pPr>
            <a:endParaRPr lang="en-US" sz="2800" smtClean="0">
              <a:solidFill>
                <a:prstClr val="black"/>
              </a:solidFill>
            </a:endParaRPr>
          </a:p>
          <a:p>
            <a:endParaRPr lang="en-IN" sz="2400" b="1" dirty="0">
              <a:solidFill>
                <a:srgbClr val="002060"/>
              </a:solidFill>
            </a:endParaRPr>
          </a:p>
        </p:txBody>
      </p:sp>
      <p:sp>
        <p:nvSpPr>
          <p:cNvPr id="14" name="Rectangle 13"/>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Applicable on Supply-</a:t>
            </a:r>
            <a:r>
              <a:rPr lang="en-IN" dirty="0">
                <a:solidFill>
                  <a:prstClr val="black"/>
                </a:solidFill>
              </a:rPr>
              <a:t> Section 3- Meaning and Scope of Supply</a:t>
            </a:r>
            <a:endParaRPr lang="en-IN" sz="2800" b="1" dirty="0">
              <a:solidFill>
                <a:srgbClr val="002060"/>
              </a:solidFill>
            </a:endParaRPr>
          </a:p>
        </p:txBody>
      </p:sp>
      <p:sp>
        <p:nvSpPr>
          <p:cNvPr id="2" name="Rectangle 1"/>
          <p:cNvSpPr/>
          <p:nvPr/>
        </p:nvSpPr>
        <p:spPr>
          <a:xfrm>
            <a:off x="419725" y="1088833"/>
            <a:ext cx="11399235" cy="1200329"/>
          </a:xfrm>
          <a:prstGeom prst="rect">
            <a:avLst/>
          </a:prstGeom>
        </p:spPr>
        <p:txBody>
          <a:bodyPr wrap="square">
            <a:spAutoFit/>
          </a:bodyPr>
          <a:lstStyle/>
          <a:p>
            <a:r>
              <a:rPr lang="en-IN" dirty="0" smtClean="0"/>
              <a:t>•</a:t>
            </a:r>
            <a:r>
              <a:rPr lang="en-IN" b="1" dirty="0"/>
              <a:t>Supply includes supply of goods and </a:t>
            </a:r>
            <a:r>
              <a:rPr lang="en-IN" b="1" dirty="0" smtClean="0"/>
              <a:t>services</a:t>
            </a:r>
          </a:p>
          <a:p>
            <a:endParaRPr lang="en-IN" dirty="0"/>
          </a:p>
          <a:p>
            <a:endParaRPr lang="en-IN" dirty="0" smtClean="0"/>
          </a:p>
          <a:p>
            <a:endParaRPr lang="en-IN" dirty="0" smtClean="0"/>
          </a:p>
        </p:txBody>
      </p:sp>
      <p:graphicFrame>
        <p:nvGraphicFramePr>
          <p:cNvPr id="4" name="Table 3"/>
          <p:cNvGraphicFramePr>
            <a:graphicFrameLocks noGrp="1"/>
          </p:cNvGraphicFramePr>
          <p:nvPr>
            <p:extLst>
              <p:ext uri="{D42A27DB-BD31-4B8C-83A1-F6EECF244321}">
                <p14:modId xmlns:p14="http://schemas.microsoft.com/office/powerpoint/2010/main" val="245967156"/>
              </p:ext>
            </p:extLst>
          </p:nvPr>
        </p:nvGraphicFramePr>
        <p:xfrm>
          <a:off x="1264025" y="1526488"/>
          <a:ext cx="9560859" cy="814275"/>
        </p:xfrm>
        <a:graphic>
          <a:graphicData uri="http://schemas.openxmlformats.org/drawingml/2006/table">
            <a:tbl>
              <a:tblPr firstRow="1" bandRow="1">
                <a:tableStyleId>{5C22544A-7EE6-4342-B048-85BDC9FD1C3A}</a:tableStyleId>
              </a:tblPr>
              <a:tblGrid>
                <a:gridCol w="3186953"/>
                <a:gridCol w="3186953"/>
                <a:gridCol w="3186953"/>
              </a:tblGrid>
              <a:tr h="814275">
                <a:tc>
                  <a:txBody>
                    <a:bodyPr/>
                    <a:lstStyle/>
                    <a:p>
                      <a:pPr algn="ctr"/>
                      <a:r>
                        <a:rPr lang="en-IN" sz="1400" b="1" dirty="0" smtClean="0">
                          <a:solidFill>
                            <a:schemeClr val="tx1"/>
                          </a:solidFill>
                        </a:rPr>
                        <a:t>Sale </a:t>
                      </a:r>
                    </a:p>
                    <a:p>
                      <a:pPr algn="ctr"/>
                      <a:r>
                        <a:rPr lang="en-IN" sz="1400" b="1" dirty="0" smtClean="0">
                          <a:solidFill>
                            <a:schemeClr val="tx1"/>
                          </a:solidFill>
                        </a:rPr>
                        <a:t>Transfer</a:t>
                      </a:r>
                    </a:p>
                    <a:p>
                      <a:pPr algn="ctr"/>
                      <a:r>
                        <a:rPr lang="en-IN" sz="1400" b="1" dirty="0" smtClean="0">
                          <a:solidFill>
                            <a:schemeClr val="tx1"/>
                          </a:solidFill>
                        </a:rPr>
                        <a:t>Barter</a:t>
                      </a:r>
                    </a:p>
                  </a:txBody>
                  <a:tcPr>
                    <a:noFill/>
                  </a:tcPr>
                </a:tc>
                <a:tc>
                  <a:txBody>
                    <a:bodyPr/>
                    <a:lstStyle/>
                    <a:p>
                      <a:pPr algn="ctr"/>
                      <a:r>
                        <a:rPr lang="en-IN" sz="1400" b="1" dirty="0" smtClean="0">
                          <a:solidFill>
                            <a:schemeClr val="tx1"/>
                          </a:solidFill>
                        </a:rPr>
                        <a:t>Exchange</a:t>
                      </a:r>
                    </a:p>
                    <a:p>
                      <a:pPr algn="ctr"/>
                      <a:r>
                        <a:rPr lang="en-IN" sz="1400" b="1" dirty="0" smtClean="0">
                          <a:solidFill>
                            <a:schemeClr val="tx1"/>
                          </a:solidFill>
                        </a:rPr>
                        <a:t>License</a:t>
                      </a:r>
                    </a:p>
                    <a:p>
                      <a:pPr algn="ctr"/>
                      <a:r>
                        <a:rPr lang="en-IN" sz="1400" b="1" dirty="0" smtClean="0">
                          <a:solidFill>
                            <a:schemeClr val="tx1"/>
                          </a:solidFill>
                        </a:rPr>
                        <a:t>Rental</a:t>
                      </a:r>
                    </a:p>
                  </a:txBody>
                  <a:tcPr>
                    <a:noFill/>
                  </a:tcPr>
                </a:tc>
                <a:tc>
                  <a:txBody>
                    <a:bodyPr/>
                    <a:lstStyle/>
                    <a:p>
                      <a:pPr algn="ctr"/>
                      <a:r>
                        <a:rPr lang="en-IN" sz="1400" b="1" dirty="0" smtClean="0">
                          <a:solidFill>
                            <a:schemeClr val="tx1"/>
                          </a:solidFill>
                        </a:rPr>
                        <a:t>Lease</a:t>
                      </a:r>
                    </a:p>
                    <a:p>
                      <a:pPr algn="ctr"/>
                      <a:r>
                        <a:rPr lang="en-IN" sz="1400" b="1" dirty="0" smtClean="0">
                          <a:solidFill>
                            <a:schemeClr val="tx1"/>
                          </a:solidFill>
                        </a:rPr>
                        <a:t>Disposal</a:t>
                      </a:r>
                    </a:p>
                    <a:p>
                      <a:pPr algn="ctr"/>
                      <a:r>
                        <a:rPr lang="en-IN" sz="1400" b="1" dirty="0" smtClean="0">
                          <a:solidFill>
                            <a:schemeClr val="tx1"/>
                          </a:solidFill>
                        </a:rPr>
                        <a:t>Importation of services</a:t>
                      </a:r>
                    </a:p>
                  </a:txBody>
                  <a:tcPr>
                    <a:noFill/>
                  </a:tcPr>
                </a:tc>
              </a:tr>
            </a:tbl>
          </a:graphicData>
        </a:graphic>
      </p:graphicFrame>
      <p:sp>
        <p:nvSpPr>
          <p:cNvPr id="5" name="Rectangle 4"/>
          <p:cNvSpPr/>
          <p:nvPr/>
        </p:nvSpPr>
        <p:spPr>
          <a:xfrm>
            <a:off x="594536" y="2422757"/>
            <a:ext cx="10956489" cy="1508105"/>
          </a:xfrm>
          <a:prstGeom prst="rect">
            <a:avLst/>
          </a:prstGeom>
        </p:spPr>
        <p:txBody>
          <a:bodyPr wrap="square">
            <a:spAutoFit/>
          </a:bodyPr>
          <a:lstStyle/>
          <a:p>
            <a:pPr algn="ctr"/>
            <a:r>
              <a:rPr lang="en-IN" b="1" dirty="0"/>
              <a:t>Schedule I - Matters to be treated as supply without </a:t>
            </a:r>
            <a:r>
              <a:rPr lang="en-IN" b="1" dirty="0" smtClean="0"/>
              <a:t>consideration</a:t>
            </a:r>
          </a:p>
          <a:p>
            <a:r>
              <a:rPr lang="en-IN" dirty="0" smtClean="0"/>
              <a:t> </a:t>
            </a:r>
            <a:r>
              <a:rPr lang="en-IN" sz="1400" b="1" dirty="0"/>
              <a:t>1. Permanent transfer/ disposal of business assets</a:t>
            </a:r>
            <a:r>
              <a:rPr lang="en-IN" sz="1400" b="1" dirty="0" smtClean="0"/>
              <a:t>.</a:t>
            </a:r>
          </a:p>
          <a:p>
            <a:r>
              <a:rPr lang="en-IN" sz="1400" b="1" dirty="0" smtClean="0"/>
              <a:t> </a:t>
            </a:r>
            <a:r>
              <a:rPr lang="en-IN" sz="1400" b="1" dirty="0"/>
              <a:t>2. Temporary application of business assets to a private or non-business use</a:t>
            </a:r>
            <a:r>
              <a:rPr lang="en-IN" sz="1400" b="1" dirty="0" smtClean="0"/>
              <a:t>.</a:t>
            </a:r>
          </a:p>
          <a:p>
            <a:r>
              <a:rPr lang="en-IN" sz="1400" b="1" dirty="0" smtClean="0"/>
              <a:t> </a:t>
            </a:r>
            <a:r>
              <a:rPr lang="en-IN" sz="1400" b="1" dirty="0"/>
              <a:t>3. Services put to a private or non-business use. </a:t>
            </a:r>
            <a:endParaRPr lang="en-IN" sz="1400" b="1" dirty="0" smtClean="0"/>
          </a:p>
          <a:p>
            <a:r>
              <a:rPr lang="en-IN" sz="1400" b="1" dirty="0" smtClean="0"/>
              <a:t>4</a:t>
            </a:r>
            <a:r>
              <a:rPr lang="en-IN" sz="1400" b="1" dirty="0"/>
              <a:t>. Assets retained after deregistration. </a:t>
            </a:r>
            <a:endParaRPr lang="en-IN" sz="1400" b="1" dirty="0" smtClean="0"/>
          </a:p>
          <a:p>
            <a:r>
              <a:rPr lang="en-IN" sz="1400" b="1" dirty="0" smtClean="0"/>
              <a:t>5</a:t>
            </a:r>
            <a:r>
              <a:rPr lang="en-IN" sz="1400" b="1" dirty="0"/>
              <a:t>. Supply of goods and / or services by a taxable person to another taxable or </a:t>
            </a:r>
            <a:r>
              <a:rPr lang="en-IN" sz="1400" b="1" dirty="0" err="1"/>
              <a:t>nontaxable</a:t>
            </a:r>
            <a:r>
              <a:rPr lang="en-IN" sz="1400" b="1" dirty="0"/>
              <a:t> person in the course or furtherance of business.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061" y="375962"/>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608515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3" name="Rectangle 12"/>
          <p:cNvSpPr/>
          <p:nvPr/>
        </p:nvSpPr>
        <p:spPr>
          <a:xfrm>
            <a:off x="392832" y="389744"/>
            <a:ext cx="11399235" cy="6147534"/>
          </a:xfrm>
          <a:prstGeom prst="rect">
            <a:avLst/>
          </a:prstGeom>
          <a:solidFill>
            <a:schemeClr val="accent4">
              <a:lumMod val="20000"/>
              <a:lumOff val="80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90000"/>
              </a:lnSpc>
              <a:spcBef>
                <a:spcPts val="1000"/>
              </a:spcBef>
              <a:buFont typeface="Wingdings" panose="05000000000000000000" pitchFamily="2" charset="2"/>
              <a:buChar char="q"/>
            </a:pPr>
            <a:r>
              <a:rPr lang="en-IN" sz="1600" b="1" dirty="0">
                <a:solidFill>
                  <a:schemeClr val="tx1"/>
                </a:solidFill>
              </a:rPr>
              <a:t>Taxation of self supplies including inter-branch supplies under Schedule </a:t>
            </a:r>
            <a:r>
              <a:rPr lang="en-IN" sz="1600" b="1" dirty="0" smtClean="0">
                <a:solidFill>
                  <a:schemeClr val="tx1"/>
                </a:solidFill>
              </a:rPr>
              <a:t>I?</a:t>
            </a:r>
          </a:p>
          <a:p>
            <a:pPr marL="342900" lvl="0" indent="-342900" algn="just">
              <a:lnSpc>
                <a:spcPct val="90000"/>
              </a:lnSpc>
              <a:spcBef>
                <a:spcPts val="1000"/>
              </a:spcBef>
              <a:buFont typeface="Wingdings" panose="05000000000000000000" pitchFamily="2" charset="2"/>
              <a:buChar char="q"/>
            </a:pPr>
            <a:r>
              <a:rPr lang="en-IN" sz="1600" b="1" dirty="0" smtClean="0">
                <a:solidFill>
                  <a:schemeClr val="tx1"/>
                </a:solidFill>
              </a:rPr>
              <a:t>Taxation </a:t>
            </a:r>
            <a:r>
              <a:rPr lang="en-IN" sz="1600" b="1" dirty="0">
                <a:solidFill>
                  <a:schemeClr val="tx1"/>
                </a:solidFill>
              </a:rPr>
              <a:t>of supplies without a consideration: free promotional supplies of </a:t>
            </a:r>
            <a:r>
              <a:rPr lang="en-IN" sz="1600" b="1" dirty="0" smtClean="0">
                <a:solidFill>
                  <a:schemeClr val="tx1"/>
                </a:solidFill>
              </a:rPr>
              <a:t>goods and services</a:t>
            </a:r>
          </a:p>
          <a:p>
            <a:pPr marL="342900" lvl="0" indent="-342900" algn="just">
              <a:lnSpc>
                <a:spcPct val="90000"/>
              </a:lnSpc>
              <a:spcBef>
                <a:spcPts val="1000"/>
              </a:spcBef>
              <a:buFont typeface="Wingdings" panose="05000000000000000000" pitchFamily="2" charset="2"/>
              <a:buChar char="q"/>
            </a:pPr>
            <a:r>
              <a:rPr lang="en-IN" sz="1600" b="1" dirty="0" smtClean="0">
                <a:solidFill>
                  <a:schemeClr val="tx1"/>
                </a:solidFill>
              </a:rPr>
              <a:t>Importation </a:t>
            </a:r>
            <a:r>
              <a:rPr lang="en-IN" sz="1600" b="1" dirty="0">
                <a:solidFill>
                  <a:schemeClr val="tx1"/>
                </a:solidFill>
              </a:rPr>
              <a:t>of service from group entities/ overseas offices without cross charge </a:t>
            </a:r>
            <a:r>
              <a:rPr lang="en-IN" sz="1600" b="1" dirty="0" smtClean="0">
                <a:solidFill>
                  <a:schemeClr val="tx1"/>
                </a:solidFill>
              </a:rPr>
              <a:t>– issues </a:t>
            </a:r>
            <a:r>
              <a:rPr lang="en-IN" sz="1600" b="1" dirty="0">
                <a:solidFill>
                  <a:schemeClr val="tx1"/>
                </a:solidFill>
              </a:rPr>
              <a:t>around monitoring / </a:t>
            </a:r>
            <a:r>
              <a:rPr lang="en-IN" sz="1600" b="1" dirty="0" smtClean="0">
                <a:solidFill>
                  <a:schemeClr val="tx1"/>
                </a:solidFill>
              </a:rPr>
              <a:t>reporting-w.r.t. Holding and Subsidiary Companies where they are related entities</a:t>
            </a:r>
          </a:p>
          <a:p>
            <a:pPr marL="342900" lvl="0" indent="-342900" algn="just">
              <a:lnSpc>
                <a:spcPct val="90000"/>
              </a:lnSpc>
              <a:spcBef>
                <a:spcPts val="1000"/>
              </a:spcBef>
              <a:buFont typeface="Wingdings" panose="05000000000000000000" pitchFamily="2" charset="2"/>
              <a:buChar char="q"/>
            </a:pPr>
            <a:r>
              <a:rPr lang="en-IN" sz="1600" b="1" dirty="0" smtClean="0">
                <a:solidFill>
                  <a:schemeClr val="tx1"/>
                </a:solidFill>
              </a:rPr>
              <a:t>Deposits (refundable or otherwise) not to be taxed until adjustment</a:t>
            </a:r>
          </a:p>
          <a:p>
            <a:pPr marL="342900" lvl="0" indent="-342900" algn="just">
              <a:lnSpc>
                <a:spcPct val="90000"/>
              </a:lnSpc>
              <a:spcBef>
                <a:spcPts val="1000"/>
              </a:spcBef>
              <a:buFont typeface="Wingdings" panose="05000000000000000000" pitchFamily="2" charset="2"/>
              <a:buChar char="q"/>
            </a:pPr>
            <a:r>
              <a:rPr lang="en-IN" sz="1600" b="1" dirty="0" smtClean="0">
                <a:solidFill>
                  <a:schemeClr val="tx1"/>
                </a:solidFill>
              </a:rPr>
              <a:t>No </a:t>
            </a:r>
            <a:r>
              <a:rPr lang="en-IN" sz="1600" b="1" dirty="0">
                <a:solidFill>
                  <a:schemeClr val="tx1"/>
                </a:solidFill>
              </a:rPr>
              <a:t>specific categorization for composite supplies as supply of goods/ services </a:t>
            </a:r>
            <a:r>
              <a:rPr lang="en-IN" sz="1600" b="1" dirty="0" smtClean="0">
                <a:solidFill>
                  <a:schemeClr val="tx1"/>
                </a:solidFill>
              </a:rPr>
              <a:t>– no </a:t>
            </a:r>
            <a:r>
              <a:rPr lang="en-IN" sz="1600" b="1" dirty="0">
                <a:solidFill>
                  <a:schemeClr val="tx1"/>
                </a:solidFill>
              </a:rPr>
              <a:t>specific provisions under Model </a:t>
            </a:r>
            <a:r>
              <a:rPr lang="en-IN" sz="1600" b="1" dirty="0" smtClean="0">
                <a:solidFill>
                  <a:schemeClr val="tx1"/>
                </a:solidFill>
              </a:rPr>
              <a:t>Law</a:t>
            </a:r>
          </a:p>
          <a:p>
            <a:pPr marL="342900" lvl="0" indent="-342900" algn="just">
              <a:lnSpc>
                <a:spcPct val="90000"/>
              </a:lnSpc>
              <a:spcBef>
                <a:spcPts val="1000"/>
              </a:spcBef>
              <a:buFont typeface="Wingdings" panose="05000000000000000000" pitchFamily="2" charset="2"/>
              <a:buChar char="q"/>
            </a:pPr>
            <a:r>
              <a:rPr lang="en-IN" sz="1600" b="1" dirty="0" smtClean="0">
                <a:solidFill>
                  <a:schemeClr val="tx1"/>
                </a:solidFill>
              </a:rPr>
              <a:t>Taxation </a:t>
            </a:r>
            <a:r>
              <a:rPr lang="en-IN" sz="1600" b="1" dirty="0">
                <a:solidFill>
                  <a:schemeClr val="tx1"/>
                </a:solidFill>
              </a:rPr>
              <a:t>of individuals – threshold to be </a:t>
            </a:r>
            <a:r>
              <a:rPr lang="en-IN" sz="1600" b="1" dirty="0" smtClean="0">
                <a:solidFill>
                  <a:schemeClr val="tx1"/>
                </a:solidFill>
              </a:rPr>
              <a:t>monitored</a:t>
            </a:r>
          </a:p>
          <a:p>
            <a:pPr marL="342900" lvl="0" indent="-342900" algn="just">
              <a:lnSpc>
                <a:spcPct val="90000"/>
              </a:lnSpc>
              <a:spcBef>
                <a:spcPts val="1000"/>
              </a:spcBef>
              <a:buFont typeface="Wingdings" panose="05000000000000000000" pitchFamily="2" charset="2"/>
              <a:buChar char="q"/>
            </a:pPr>
            <a:r>
              <a:rPr lang="en-IN" sz="1600" b="1" dirty="0" smtClean="0">
                <a:solidFill>
                  <a:schemeClr val="tx1"/>
                </a:solidFill>
              </a:rPr>
              <a:t>Taxability </a:t>
            </a:r>
            <a:r>
              <a:rPr lang="en-IN" sz="1600" b="1" dirty="0">
                <a:solidFill>
                  <a:schemeClr val="tx1"/>
                </a:solidFill>
              </a:rPr>
              <a:t>of business transfer arrangements – clarity awaited </a:t>
            </a:r>
            <a:endParaRPr lang="en-IN" sz="1600" b="1" dirty="0">
              <a:solidFill>
                <a:srgbClr val="002060"/>
              </a:solidFill>
            </a:endParaRPr>
          </a:p>
        </p:txBody>
      </p:sp>
      <p:sp>
        <p:nvSpPr>
          <p:cNvPr id="14" name="Rectangle 13"/>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Key Points for Discussion</a:t>
            </a:r>
            <a:endParaRPr lang="en-IN" sz="2800" b="1" dirty="0">
              <a:solidFill>
                <a:srgbClr val="00206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008" y="375960"/>
            <a:ext cx="2277237" cy="93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999069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H="1">
            <a:off x="10663084" y="1066802"/>
            <a:ext cx="736435" cy="457027"/>
          </a:xfrm>
        </p:spPr>
        <p:txBody>
          <a:bodyPr>
            <a:normAutofit fontScale="90000"/>
          </a:bodyPr>
          <a:lstStyle/>
          <a:p>
            <a:r>
              <a:rPr lang="en-IN" dirty="0" smtClean="0"/>
              <a:t>  </a:t>
            </a:r>
            <a:endParaRPr lang="en-IN" dirty="0"/>
          </a:p>
        </p:txBody>
      </p:sp>
      <p:sp>
        <p:nvSpPr>
          <p:cNvPr id="2" name="Content Placeholder 1"/>
          <p:cNvSpPr>
            <a:spLocks noGrp="1"/>
          </p:cNvSpPr>
          <p:nvPr>
            <p:ph idx="1"/>
          </p:nvPr>
        </p:nvSpPr>
        <p:spPr>
          <a:xfrm>
            <a:off x="123789" y="715707"/>
            <a:ext cx="11639637" cy="6014117"/>
          </a:xfrm>
        </p:spPr>
        <p:txBody>
          <a:bodyPr/>
          <a:lstStyle/>
          <a:p>
            <a:endParaRPr lang="en-IN" dirty="0"/>
          </a:p>
        </p:txBody>
      </p:sp>
      <p:sp>
        <p:nvSpPr>
          <p:cNvPr id="13" name="Title 1"/>
          <p:cNvSpPr txBox="1">
            <a:spLocks/>
          </p:cNvSpPr>
          <p:nvPr/>
        </p:nvSpPr>
        <p:spPr>
          <a:xfrm>
            <a:off x="68241" y="76200"/>
            <a:ext cx="11982732" cy="685800"/>
          </a:xfrm>
          <a:prstGeom prst="rect">
            <a:avLst/>
          </a:prstGeom>
          <a:solidFill>
            <a:schemeClr val="accent1">
              <a:lumMod val="5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lgerian" pitchFamily="82" charset="0"/>
              </a:rPr>
              <a:t>GST </a:t>
            </a:r>
            <a:r>
              <a:rPr lang="en-US" b="1" dirty="0" smtClean="0">
                <a:solidFill>
                  <a:schemeClr val="bg1"/>
                </a:solidFill>
                <a:latin typeface="+mn-lt"/>
              </a:rPr>
              <a:t>payable as per time of supply </a:t>
            </a:r>
            <a:endParaRPr lang="en-US" b="1" dirty="0">
              <a:solidFill>
                <a:schemeClr val="bg1"/>
              </a:solidFill>
              <a:latin typeface="+mn-lt"/>
            </a:endParaRPr>
          </a:p>
        </p:txBody>
      </p:sp>
      <p:sp>
        <p:nvSpPr>
          <p:cNvPr id="14" name="Text Box 8"/>
          <p:cNvSpPr txBox="1"/>
          <p:nvPr/>
        </p:nvSpPr>
        <p:spPr>
          <a:xfrm>
            <a:off x="5971894" y="1397322"/>
            <a:ext cx="4573204" cy="977321"/>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200" b="1" dirty="0">
                <a:effectLst/>
                <a:ea typeface="Calibri" panose="020F0502020204030204" pitchFamily="34" charset="0"/>
                <a:cs typeface="Times New Roman" panose="02020603050405020304" pitchFamily="18" charset="0"/>
              </a:rPr>
              <a:t>Goods not required to be moved</a:t>
            </a:r>
            <a:endParaRPr lang="en-IN" sz="1200" dirty="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dirty="0">
                <a:effectLst/>
                <a:ea typeface="Calibri" panose="020F0502020204030204" pitchFamily="34" charset="0"/>
                <a:cs typeface="Times New Roman" panose="02020603050405020304" pitchFamily="18" charset="0"/>
              </a:rPr>
              <a:t>Date on which goods are made available to the buyer.</a:t>
            </a:r>
            <a:endParaRPr lang="en-IN" sz="1100" dirty="0">
              <a:effectLst/>
              <a:ea typeface="Calibri" panose="020F0502020204030204" pitchFamily="34" charset="0"/>
              <a:cs typeface="Times New Roman" panose="02020603050405020304" pitchFamily="18" charset="0"/>
            </a:endParaRPr>
          </a:p>
        </p:txBody>
      </p:sp>
      <p:sp>
        <p:nvSpPr>
          <p:cNvPr id="15" name="Rectangle 3"/>
          <p:cNvSpPr>
            <a:spLocks noChangeArrowheads="1"/>
          </p:cNvSpPr>
          <p:nvPr/>
        </p:nvSpPr>
        <p:spPr bwMode="auto">
          <a:xfrm>
            <a:off x="0" y="749574"/>
            <a:ext cx="5027338"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Sec 11- Time of Supply of Goods</a:t>
            </a:r>
            <a:endParaRPr kumimoji="0" 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On the basis of the Movement of Goods</a:t>
            </a:r>
            <a:endParaRPr kumimoji="0" 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endParaRPr>
          </a:p>
        </p:txBody>
      </p:sp>
      <p:sp>
        <p:nvSpPr>
          <p:cNvPr id="17" name="Text Box 7"/>
          <p:cNvSpPr txBox="1"/>
          <p:nvPr/>
        </p:nvSpPr>
        <p:spPr>
          <a:xfrm>
            <a:off x="884903" y="1397322"/>
            <a:ext cx="4746792" cy="977321"/>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200" b="1" dirty="0">
                <a:effectLst/>
                <a:ea typeface="Calibri" panose="020F0502020204030204" pitchFamily="34" charset="0"/>
                <a:cs typeface="Times New Roman" panose="02020603050405020304" pitchFamily="18" charset="0"/>
              </a:rPr>
              <a:t>Goods required to be moved</a:t>
            </a:r>
            <a:endParaRPr lang="en-IN" sz="1200" dirty="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dirty="0">
                <a:effectLst/>
                <a:ea typeface="Calibri" panose="020F0502020204030204" pitchFamily="34" charset="0"/>
                <a:cs typeface="Times New Roman" panose="02020603050405020304" pitchFamily="18" charset="0"/>
              </a:rPr>
              <a:t>Date on which the goods are removed by the supplier for supply to the buyer</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18" name="Rectangle 17"/>
          <p:cNvSpPr/>
          <p:nvPr/>
        </p:nvSpPr>
        <p:spPr>
          <a:xfrm>
            <a:off x="141023" y="2668631"/>
            <a:ext cx="11909951" cy="1054135"/>
          </a:xfrm>
          <a:prstGeom prst="rect">
            <a:avLst/>
          </a:prstGeom>
        </p:spPr>
        <p:txBody>
          <a:bodyPr wrap="square">
            <a:spAutoFit/>
          </a:bodyPr>
          <a:lstStyle/>
          <a:p>
            <a:pPr marL="285750" lvl="0" indent="-285750" algn="just">
              <a:lnSpc>
                <a:spcPts val="1465"/>
              </a:lnSpc>
              <a:spcAft>
                <a:spcPts val="0"/>
              </a:spcAft>
              <a:buFont typeface="Wingdings" panose="05000000000000000000" pitchFamily="2" charset="2"/>
              <a:buChar char="§"/>
            </a:pPr>
            <a:r>
              <a:rPr lang="en-IN" dirty="0">
                <a:latin typeface="Bookman Old Style" panose="02050604050505020204" pitchFamily="18" charset="0"/>
                <a:ea typeface="Times New Roman" panose="02020603050405020304" pitchFamily="18" charset="0"/>
                <a:cs typeface="Arial" panose="020B0604020202020204" pitchFamily="34" charset="0"/>
              </a:rPr>
              <a:t>On the basis of transactions- either of the following</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ts val="1465"/>
              </a:lnSpc>
              <a:spcAft>
                <a:spcPts val="0"/>
              </a:spcAft>
            </a:pPr>
            <a:r>
              <a:rPr lang="en-IN" dirty="0">
                <a:latin typeface="Bookman Old Style" panose="02050604050505020204" pitchFamily="18" charset="0"/>
                <a:ea typeface="Times New Roman" panose="02020603050405020304" pitchFamily="18" charset="0"/>
                <a:cs typeface="Arial" panose="020B0604020202020204" pitchFamily="34"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65"/>
              </a:lnSpc>
              <a:spcAft>
                <a:spcPts val="0"/>
              </a:spcAft>
              <a:buFont typeface="+mj-lt"/>
              <a:buAutoNum type="alphaLcPeriod"/>
            </a:pPr>
            <a:r>
              <a:rPr lang="en-IN" dirty="0">
                <a:latin typeface="Bookman Old Style" panose="02050604050505020204" pitchFamily="18" charset="0"/>
                <a:ea typeface="Times New Roman" panose="02020603050405020304" pitchFamily="18" charset="0"/>
                <a:cs typeface="Arial" panose="020B0604020202020204" pitchFamily="34" charset="0"/>
              </a:rPr>
              <a:t>Date of issue of invoice by supplier</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65"/>
              </a:lnSpc>
              <a:spcAft>
                <a:spcPts val="0"/>
              </a:spcAft>
              <a:buFont typeface="+mj-lt"/>
              <a:buAutoNum type="alphaLcPeriod"/>
            </a:pPr>
            <a:r>
              <a:rPr lang="en-IN" dirty="0">
                <a:latin typeface="Bookman Old Style" panose="02050604050505020204" pitchFamily="18" charset="0"/>
                <a:ea typeface="Times New Roman" panose="02020603050405020304" pitchFamily="18" charset="0"/>
                <a:cs typeface="Arial" panose="020B0604020202020204" pitchFamily="34" charset="0"/>
              </a:rPr>
              <a:t>Date of receipt of payment by supplier</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65"/>
              </a:lnSpc>
              <a:spcAft>
                <a:spcPts val="0"/>
              </a:spcAft>
              <a:buFont typeface="+mj-lt"/>
              <a:buAutoNum type="alphaLcPeriod"/>
            </a:pPr>
            <a:r>
              <a:rPr lang="en-IN" dirty="0">
                <a:latin typeface="Bookman Old Style" panose="02050604050505020204" pitchFamily="18" charset="0"/>
                <a:ea typeface="Times New Roman" panose="02020603050405020304" pitchFamily="18" charset="0"/>
                <a:cs typeface="Arial" panose="020B0604020202020204" pitchFamily="34" charset="0"/>
              </a:rPr>
              <a:t>Date of receipt of goods entered into books of accounts of buyer.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9"/>
          <p:cNvSpPr txBox="1"/>
          <p:nvPr/>
        </p:nvSpPr>
        <p:spPr>
          <a:xfrm>
            <a:off x="5290649" y="3723278"/>
            <a:ext cx="2286000" cy="112395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dirty="0">
                <a:effectLst/>
                <a:ea typeface="Calibri" panose="020F0502020204030204" pitchFamily="34" charset="0"/>
                <a:cs typeface="Times New Roman" panose="02020603050405020304" pitchFamily="18" charset="0"/>
              </a:rPr>
              <a:t>Successive statement of accounts and payments involved</a:t>
            </a:r>
            <a:endParaRPr lang="en-IN" sz="1100" dirty="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dirty="0">
                <a:effectLst/>
                <a:ea typeface="Calibri" panose="020F0502020204030204" pitchFamily="34" charset="0"/>
                <a:cs typeface="Times New Roman" panose="02020603050405020304" pitchFamily="18" charset="0"/>
              </a:rPr>
              <a:t>Date of expiry of period to which it relates</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20" name="Text Box 10"/>
          <p:cNvSpPr txBox="1"/>
          <p:nvPr/>
        </p:nvSpPr>
        <p:spPr>
          <a:xfrm>
            <a:off x="8851579" y="3741052"/>
            <a:ext cx="2286000" cy="112395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a:effectLst/>
                <a:ea typeface="Calibri" panose="020F0502020204030204" pitchFamily="34" charset="0"/>
                <a:cs typeface="Times New Roman" panose="02020603050405020304" pitchFamily="18" charset="0"/>
              </a:rPr>
              <a:t>Successive statement of accounts and payments not involved</a:t>
            </a:r>
            <a:endParaRPr lang="en-IN" sz="110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a:effectLst/>
                <a:ea typeface="Calibri" panose="020F0502020204030204" pitchFamily="34" charset="0"/>
                <a:cs typeface="Times New Roman" panose="02020603050405020304" pitchFamily="18" charset="0"/>
              </a:rPr>
              <a:t>Date of issue of invoice or</a:t>
            </a:r>
            <a:endParaRPr lang="en-IN" sz="110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a:effectLst/>
                <a:ea typeface="Calibri" panose="020F0502020204030204" pitchFamily="34" charset="0"/>
                <a:cs typeface="Times New Roman" panose="02020603050405020304" pitchFamily="18" charset="0"/>
              </a:rPr>
              <a:t>Date of receipt of payment whichever is earlier</a:t>
            </a:r>
            <a:endParaRPr lang="en-IN"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a:effectLst/>
                <a:ea typeface="Calibri" panose="020F0502020204030204" pitchFamily="34" charset="0"/>
                <a:cs typeface="Times New Roman" panose="02020603050405020304" pitchFamily="18" charset="0"/>
              </a:rPr>
              <a:t> </a:t>
            </a:r>
            <a:endParaRPr lang="en-IN" sz="1100">
              <a:effectLst/>
              <a:ea typeface="Calibri" panose="020F0502020204030204" pitchFamily="34" charset="0"/>
              <a:cs typeface="Times New Roman" panose="02020603050405020304" pitchFamily="18" charset="0"/>
            </a:endParaRPr>
          </a:p>
        </p:txBody>
      </p:sp>
      <p:sp>
        <p:nvSpPr>
          <p:cNvPr id="21" name="Rectangle 9"/>
          <p:cNvSpPr>
            <a:spLocks noChangeArrowheads="1"/>
          </p:cNvSpPr>
          <p:nvPr/>
        </p:nvSpPr>
        <p:spPr bwMode="auto">
          <a:xfrm>
            <a:off x="68241" y="3740470"/>
            <a:ext cx="51780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On the basis of continuous supply of goods</a:t>
            </a:r>
            <a:endParaRPr kumimoji="0" 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anose="020B0604020202020204" pitchFamily="34" charset="0"/>
            </a:endParaRPr>
          </a:p>
        </p:txBody>
      </p:sp>
      <p:sp>
        <p:nvSpPr>
          <p:cNvPr id="23" name="Rectangle 22"/>
          <p:cNvSpPr/>
          <p:nvPr/>
        </p:nvSpPr>
        <p:spPr>
          <a:xfrm>
            <a:off x="100080" y="4919866"/>
            <a:ext cx="11950893" cy="861774"/>
          </a:xfrm>
          <a:prstGeom prst="rect">
            <a:avLst/>
          </a:prstGeom>
        </p:spPr>
        <p:txBody>
          <a:bodyPr wrap="square">
            <a:spAutoFit/>
          </a:bodyPr>
          <a:lstStyle/>
          <a:p>
            <a:pPr marL="285750" lvl="0" indent="-285750" algn="just">
              <a:lnSpc>
                <a:spcPts val="1465"/>
              </a:lnSpc>
              <a:spcAft>
                <a:spcPts val="0"/>
              </a:spcAft>
              <a:buFont typeface="Wingdings" panose="05000000000000000000" pitchFamily="2" charset="2"/>
              <a:buChar char="§"/>
            </a:pPr>
            <a:r>
              <a:rPr lang="en-IN" dirty="0">
                <a:latin typeface="Bookman Old Style" panose="02050604050505020204" pitchFamily="18" charset="0"/>
                <a:ea typeface="Times New Roman" panose="02020603050405020304" pitchFamily="18" charset="0"/>
                <a:cs typeface="Arial" panose="020B0604020202020204" pitchFamily="34" charset="0"/>
              </a:rPr>
              <a:t>When goods are sent or taken on approval or sale or return or similar terms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ts val="1465"/>
              </a:lnSpc>
              <a:spcAft>
                <a:spcPts val="0"/>
              </a:spcAft>
            </a:pPr>
            <a:r>
              <a:rPr lang="en-IN" dirty="0">
                <a:latin typeface="Bookman Old Style" panose="02050604050505020204" pitchFamily="18" charset="0"/>
                <a:ea typeface="Times New Roman" panose="02020603050405020304" pitchFamily="18" charset="0"/>
                <a:cs typeface="Arial" panose="020B0604020202020204" pitchFamily="34" charset="0"/>
              </a:rPr>
              <a:t>In this goods are removed before it is known whether the supply will take place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65"/>
              </a:lnSpc>
              <a:spcAft>
                <a:spcPts val="0"/>
              </a:spcAft>
              <a:buFont typeface="Calibri" panose="020F0502020204030204" pitchFamily="34" charset="0"/>
              <a:buChar char="-"/>
            </a:pPr>
            <a:r>
              <a:rPr lang="en-IN" sz="1400" dirty="0">
                <a:latin typeface="Bookman Old Style" panose="02050604050505020204" pitchFamily="18" charset="0"/>
                <a:ea typeface="Times New Roman" panose="02020603050405020304" pitchFamily="18" charset="0"/>
                <a:cs typeface="Arial" panose="020B0604020202020204" pitchFamily="34" charset="0"/>
              </a:rPr>
              <a:t>Time when it is known that supply has taken place or</a:t>
            </a:r>
            <a:endParaRPr lang="en-IN"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ts val="1465"/>
              </a:lnSpc>
              <a:spcAft>
                <a:spcPts val="0"/>
              </a:spcAft>
              <a:buFont typeface="Calibri" panose="020F0502020204030204" pitchFamily="34" charset="0"/>
              <a:buChar char="-"/>
            </a:pPr>
            <a:r>
              <a:rPr lang="en-IN" sz="1400" dirty="0">
                <a:latin typeface="Bookman Old Style" panose="02050604050505020204" pitchFamily="18" charset="0"/>
                <a:ea typeface="Times New Roman" panose="02020603050405020304" pitchFamily="18" charset="0"/>
                <a:cs typeface="Arial" panose="020B0604020202020204" pitchFamily="34" charset="0"/>
              </a:rPr>
              <a:t>12 months from the date of </a:t>
            </a:r>
            <a:r>
              <a:rPr lang="en-IN" sz="1400" dirty="0" smtClean="0">
                <a:latin typeface="Bookman Old Style" panose="02050604050505020204" pitchFamily="18" charset="0"/>
                <a:ea typeface="Times New Roman" panose="02020603050405020304" pitchFamily="18" charset="0"/>
                <a:cs typeface="Arial" panose="020B0604020202020204" pitchFamily="34" charset="0"/>
              </a:rPr>
              <a:t>removal ,Whichever </a:t>
            </a:r>
            <a:r>
              <a:rPr lang="en-IN" sz="1400" dirty="0">
                <a:latin typeface="Bookman Old Style" panose="02050604050505020204" pitchFamily="18" charset="0"/>
                <a:ea typeface="Times New Roman" panose="02020603050405020304" pitchFamily="18" charset="0"/>
                <a:cs typeface="Arial" panose="020B0604020202020204" pitchFamily="34" charset="0"/>
              </a:rPr>
              <a:t>is earlier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1"/>
          <p:cNvSpPr>
            <a:spLocks noChangeArrowheads="1"/>
          </p:cNvSpPr>
          <p:nvPr/>
        </p:nvSpPr>
        <p:spPr bwMode="auto">
          <a:xfrm>
            <a:off x="84410" y="6170302"/>
            <a:ext cx="20168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In any other case</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28" name="Text Box 11"/>
          <p:cNvSpPr txBox="1"/>
          <p:nvPr/>
        </p:nvSpPr>
        <p:spPr>
          <a:xfrm>
            <a:off x="5636953" y="5781640"/>
            <a:ext cx="2286000" cy="1024002"/>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dirty="0">
                <a:effectLst/>
                <a:ea typeface="Calibri" panose="020F0502020204030204" pitchFamily="34" charset="0"/>
                <a:cs typeface="Times New Roman" panose="02020603050405020304" pitchFamily="18" charset="0"/>
              </a:rPr>
              <a:t>Periodical return has to be filed</a:t>
            </a:r>
            <a:endParaRPr lang="en-IN" sz="1100" dirty="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dirty="0">
                <a:effectLst/>
                <a:ea typeface="Calibri" panose="020F0502020204030204" pitchFamily="34" charset="0"/>
                <a:cs typeface="Times New Roman" panose="02020603050405020304" pitchFamily="18" charset="0"/>
              </a:rPr>
              <a:t>Date on which such return  has to be filed</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29" name="Text Box 12"/>
          <p:cNvSpPr txBox="1"/>
          <p:nvPr/>
        </p:nvSpPr>
        <p:spPr>
          <a:xfrm>
            <a:off x="8742103" y="5974000"/>
            <a:ext cx="2286000" cy="831642"/>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dirty="0">
                <a:effectLst/>
                <a:ea typeface="Calibri" panose="020F0502020204030204" pitchFamily="34" charset="0"/>
                <a:cs typeface="Times New Roman" panose="02020603050405020304" pitchFamily="18" charset="0"/>
              </a:rPr>
              <a:t>Periodical return no to be filed</a:t>
            </a:r>
            <a:endParaRPr lang="en-IN" sz="1100" dirty="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dirty="0">
                <a:effectLst/>
                <a:ea typeface="Calibri" panose="020F0502020204030204" pitchFamily="34" charset="0"/>
                <a:cs typeface="Times New Roman" panose="02020603050405020304" pitchFamily="18" charset="0"/>
              </a:rPr>
              <a:t>Date of payment of CGST/ SGST</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30" name="Rectangle 27"/>
          <p:cNvSpPr>
            <a:spLocks noChangeArrowheads="1"/>
          </p:cNvSpPr>
          <p:nvPr/>
        </p:nvSpPr>
        <p:spPr bwMode="auto">
          <a:xfrm>
            <a:off x="4617779" y="-3148757"/>
            <a:ext cx="155523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In any other case</a:t>
            </a:r>
            <a:endParaRPr kumimoji="0" 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4798754" y="-282782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135" y="273553"/>
            <a:ext cx="2277237" cy="93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22102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45721" y="76200"/>
            <a:ext cx="12189121" cy="685800"/>
          </a:xfrm>
          <a:solidFill>
            <a:schemeClr val="accent1">
              <a:lumMod val="50000"/>
            </a:schemeClr>
          </a:solidFill>
        </p:spPr>
        <p:txBody>
          <a:bodyPr>
            <a:normAutofit fontScale="90000"/>
          </a:bodyPr>
          <a:lstStyle/>
          <a:p>
            <a:r>
              <a:rPr lang="en-US" b="1" dirty="0" smtClean="0">
                <a:solidFill>
                  <a:schemeClr val="bg1"/>
                </a:solidFill>
                <a:latin typeface="Algerian" pitchFamily="82" charset="0"/>
              </a:rPr>
              <a:t>GST </a:t>
            </a:r>
            <a:r>
              <a:rPr lang="en-US" b="1" dirty="0" smtClean="0">
                <a:solidFill>
                  <a:schemeClr val="bg1"/>
                </a:solidFill>
                <a:latin typeface="+mn-lt"/>
              </a:rPr>
              <a:t>payable as per time of supply </a:t>
            </a:r>
            <a:endParaRPr lang="en-US" b="1" dirty="0">
              <a:solidFill>
                <a:schemeClr val="bg1"/>
              </a:solidFill>
              <a:latin typeface="+mn-lt"/>
            </a:endParaRPr>
          </a:p>
        </p:txBody>
      </p:sp>
      <p:sp>
        <p:nvSpPr>
          <p:cNvPr id="33" name="Rectangle 4"/>
          <p:cNvSpPr>
            <a:spLocks noChangeArrowheads="1"/>
          </p:cNvSpPr>
          <p:nvPr/>
        </p:nvSpPr>
        <p:spPr bwMode="auto">
          <a:xfrm>
            <a:off x="0" y="778896"/>
            <a:ext cx="121920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Sec 12- Time of Supply of Services</a:t>
            </a:r>
            <a:endParaRPr kumimoji="0" 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On the basis of issue of Invoice</a:t>
            </a:r>
            <a:endParaRPr kumimoji="0" lang="en-US" b="0" i="0" u="none" strike="noStrike" cap="none" normalizeH="0" baseline="0" dirty="0" smtClean="0">
              <a:ln>
                <a:noFill/>
              </a:ln>
              <a:solidFill>
                <a:schemeClr val="tx1"/>
              </a:solidFill>
              <a:effectLst/>
            </a:endParaRPr>
          </a:p>
        </p:txBody>
      </p:sp>
      <p:sp>
        <p:nvSpPr>
          <p:cNvPr id="34" name="Rectangle 33"/>
          <p:cNvSpPr>
            <a:spLocks noChangeArrowheads="1"/>
          </p:cNvSpPr>
          <p:nvPr/>
        </p:nvSpPr>
        <p:spPr bwMode="auto">
          <a:xfrm>
            <a:off x="457201" y="114599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5" name="Text Box 14"/>
          <p:cNvSpPr txBox="1"/>
          <p:nvPr/>
        </p:nvSpPr>
        <p:spPr>
          <a:xfrm>
            <a:off x="1000125" y="1345010"/>
            <a:ext cx="2286000" cy="112395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dirty="0">
                <a:effectLst/>
                <a:ea typeface="Calibri" panose="020F0502020204030204" pitchFamily="34" charset="0"/>
                <a:cs typeface="Times New Roman" panose="02020603050405020304" pitchFamily="18" charset="0"/>
              </a:rPr>
              <a:t>Invoice issued within the prescribed period</a:t>
            </a:r>
            <a:endParaRPr lang="en-IN" sz="1100" dirty="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dirty="0">
                <a:effectLst/>
                <a:ea typeface="Calibri" panose="020F0502020204030204" pitchFamily="34" charset="0"/>
                <a:cs typeface="Times New Roman" panose="02020603050405020304" pitchFamily="18" charset="0"/>
              </a:rPr>
              <a:t>Date of issue of invoice or date of receipt of payment whichever is earlier</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36" name="Text Box 15"/>
          <p:cNvSpPr txBox="1"/>
          <p:nvPr/>
        </p:nvSpPr>
        <p:spPr>
          <a:xfrm>
            <a:off x="4067175" y="1331371"/>
            <a:ext cx="2286000" cy="112395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dirty="0">
                <a:effectLst/>
                <a:ea typeface="Calibri" panose="020F0502020204030204" pitchFamily="34" charset="0"/>
                <a:cs typeface="Times New Roman" panose="02020603050405020304" pitchFamily="18" charset="0"/>
              </a:rPr>
              <a:t>Invoice not issued within the prescribed period</a:t>
            </a:r>
            <a:endParaRPr lang="en-IN" sz="1100" dirty="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dirty="0">
                <a:effectLst/>
                <a:ea typeface="Calibri" panose="020F0502020204030204" pitchFamily="34" charset="0"/>
                <a:cs typeface="Times New Roman" panose="02020603050405020304" pitchFamily="18" charset="0"/>
              </a:rPr>
              <a:t>Date of completion of provision of service or the date of payment whichever is earlier</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37" name="Text Box 16"/>
          <p:cNvSpPr txBox="1"/>
          <p:nvPr/>
        </p:nvSpPr>
        <p:spPr>
          <a:xfrm>
            <a:off x="7370656" y="1305124"/>
            <a:ext cx="2286000" cy="112395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dirty="0">
                <a:effectLst/>
                <a:ea typeface="Calibri" panose="020F0502020204030204" pitchFamily="34" charset="0"/>
                <a:cs typeface="Times New Roman" panose="02020603050405020304" pitchFamily="18" charset="0"/>
              </a:rPr>
              <a:t>In other case</a:t>
            </a:r>
            <a:endParaRPr lang="en-IN" sz="1100" dirty="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dirty="0">
                <a:effectLst/>
                <a:ea typeface="Calibri" panose="020F0502020204030204" pitchFamily="34" charset="0"/>
                <a:cs typeface="Times New Roman" panose="02020603050405020304" pitchFamily="18" charset="0"/>
              </a:rPr>
              <a:t>Date on which the recipient shows the receipt of service in his books of accounts</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38" name="Text Box 17"/>
          <p:cNvSpPr txBox="1"/>
          <p:nvPr/>
        </p:nvSpPr>
        <p:spPr>
          <a:xfrm>
            <a:off x="4913343" y="2909830"/>
            <a:ext cx="2286000" cy="3429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dirty="0">
                <a:effectLst/>
                <a:ea typeface="Calibri" panose="020F0502020204030204" pitchFamily="34" charset="0"/>
                <a:cs typeface="Times New Roman" panose="02020603050405020304" pitchFamily="18" charset="0"/>
              </a:rPr>
              <a:t>If the due date is ascertainable</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39" name="Text Box 18"/>
          <p:cNvSpPr txBox="1"/>
          <p:nvPr/>
        </p:nvSpPr>
        <p:spPr>
          <a:xfrm>
            <a:off x="4922868" y="3443230"/>
            <a:ext cx="2286000" cy="3429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a:effectLst/>
                <a:ea typeface="Calibri" panose="020F0502020204030204" pitchFamily="34" charset="0"/>
                <a:cs typeface="Times New Roman" panose="02020603050405020304" pitchFamily="18" charset="0"/>
              </a:rPr>
              <a:t>If the due date is not ascertainable</a:t>
            </a:r>
            <a:endParaRPr lang="en-IN"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a:effectLst/>
                <a:ea typeface="Calibri" panose="020F0502020204030204" pitchFamily="34" charset="0"/>
                <a:cs typeface="Times New Roman" panose="02020603050405020304" pitchFamily="18" charset="0"/>
              </a:rPr>
              <a:t> </a:t>
            </a:r>
            <a:endParaRPr lang="en-IN" sz="1100">
              <a:effectLst/>
              <a:ea typeface="Calibri" panose="020F0502020204030204" pitchFamily="34" charset="0"/>
              <a:cs typeface="Times New Roman" panose="02020603050405020304" pitchFamily="18" charset="0"/>
            </a:endParaRPr>
          </a:p>
        </p:txBody>
      </p:sp>
      <p:sp>
        <p:nvSpPr>
          <p:cNvPr id="40" name="Text Box 19"/>
          <p:cNvSpPr txBox="1"/>
          <p:nvPr/>
        </p:nvSpPr>
        <p:spPr>
          <a:xfrm>
            <a:off x="7599394" y="2866017"/>
            <a:ext cx="3838575" cy="504825"/>
          </a:xfrm>
          <a:prstGeom prst="rect">
            <a:avLst/>
          </a:prstGeom>
          <a:solidFill>
            <a:schemeClr val="accent3">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a:effectLst/>
                <a:ea typeface="Calibri" panose="020F0502020204030204" pitchFamily="34" charset="0"/>
                <a:cs typeface="Times New Roman" panose="02020603050405020304" pitchFamily="18" charset="0"/>
              </a:rPr>
              <a:t>Date of liability of payment to service provider</a:t>
            </a:r>
            <a:endParaRPr lang="en-IN"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a:effectLst/>
                <a:ea typeface="Calibri" panose="020F0502020204030204" pitchFamily="34" charset="0"/>
                <a:cs typeface="Times New Roman" panose="02020603050405020304" pitchFamily="18" charset="0"/>
              </a:rPr>
              <a:t> </a:t>
            </a:r>
            <a:endParaRPr lang="en-IN" sz="1100">
              <a:effectLst/>
              <a:ea typeface="Calibri" panose="020F0502020204030204" pitchFamily="34" charset="0"/>
              <a:cs typeface="Times New Roman" panose="02020603050405020304" pitchFamily="18" charset="0"/>
            </a:endParaRPr>
          </a:p>
        </p:txBody>
      </p:sp>
      <p:sp>
        <p:nvSpPr>
          <p:cNvPr id="41" name="Text Box 20"/>
          <p:cNvSpPr txBox="1"/>
          <p:nvPr/>
        </p:nvSpPr>
        <p:spPr>
          <a:xfrm>
            <a:off x="7589870" y="3473075"/>
            <a:ext cx="3838575" cy="495300"/>
          </a:xfrm>
          <a:prstGeom prst="rect">
            <a:avLst/>
          </a:prstGeom>
          <a:solidFill>
            <a:schemeClr val="accent3">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a:effectLst/>
                <a:ea typeface="Calibri" panose="020F0502020204030204" pitchFamily="34" charset="0"/>
                <a:cs typeface="Times New Roman" panose="02020603050405020304" pitchFamily="18" charset="0"/>
              </a:rPr>
              <a:t>Date of receipt of payment or issue of an invoice whichever is earlier</a:t>
            </a:r>
            <a:endParaRPr lang="en-IN"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a:effectLst/>
                <a:ea typeface="Calibri" panose="020F0502020204030204" pitchFamily="34" charset="0"/>
                <a:cs typeface="Times New Roman" panose="02020603050405020304" pitchFamily="18" charset="0"/>
              </a:rPr>
              <a:t> </a:t>
            </a:r>
            <a:endParaRPr lang="en-IN" sz="1100">
              <a:effectLst/>
              <a:ea typeface="Calibri" panose="020F0502020204030204" pitchFamily="34" charset="0"/>
              <a:cs typeface="Times New Roman" panose="02020603050405020304" pitchFamily="18" charset="0"/>
            </a:endParaRPr>
          </a:p>
        </p:txBody>
      </p:sp>
      <p:sp>
        <p:nvSpPr>
          <p:cNvPr id="42" name="Rectangle 13"/>
          <p:cNvSpPr>
            <a:spLocks noChangeArrowheads="1"/>
          </p:cNvSpPr>
          <p:nvPr/>
        </p:nvSpPr>
        <p:spPr bwMode="auto">
          <a:xfrm>
            <a:off x="40944" y="2855100"/>
            <a:ext cx="484780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On the basis of continuous supply of services</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3" name="Rectangle 18"/>
          <p:cNvSpPr>
            <a:spLocks noChangeArrowheads="1"/>
          </p:cNvSpPr>
          <p:nvPr/>
        </p:nvSpPr>
        <p:spPr bwMode="auto">
          <a:xfrm>
            <a:off x="457201"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4" name="Table 43"/>
          <p:cNvGraphicFramePr>
            <a:graphicFrameLocks noGrp="1"/>
          </p:cNvGraphicFramePr>
          <p:nvPr>
            <p:extLst/>
          </p:nvPr>
        </p:nvGraphicFramePr>
        <p:xfrm>
          <a:off x="110115" y="4227256"/>
          <a:ext cx="6211570" cy="2385383"/>
        </p:xfrm>
        <a:graphic>
          <a:graphicData uri="http://schemas.openxmlformats.org/drawingml/2006/table">
            <a:tbl>
              <a:tblPr firstRow="1" firstCol="1" bandRow="1">
                <a:tableStyleId>{5C22544A-7EE6-4342-B048-85BDC9FD1C3A}</a:tableStyleId>
              </a:tblPr>
              <a:tblGrid>
                <a:gridCol w="3420745"/>
                <a:gridCol w="2790825"/>
              </a:tblGrid>
              <a:tr h="567883">
                <a:tc>
                  <a:txBody>
                    <a:bodyPr/>
                    <a:lstStyle/>
                    <a:p>
                      <a:pPr algn="just">
                        <a:lnSpc>
                          <a:spcPts val="1465"/>
                        </a:lnSpc>
                        <a:spcAft>
                          <a:spcPts val="0"/>
                        </a:spcAft>
                      </a:pPr>
                      <a:r>
                        <a:rPr lang="en-US" sz="1400" dirty="0">
                          <a:effectLst/>
                        </a:rPr>
                        <a:t>-the payment is linked to the completion of an event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65"/>
                        </a:lnSpc>
                        <a:spcAft>
                          <a:spcPts val="0"/>
                        </a:spcAft>
                      </a:pPr>
                      <a:r>
                        <a:rPr lang="en-US" sz="1400">
                          <a:effectLst/>
                        </a:rPr>
                        <a:t>When the event gets completed</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36500">
                <a:tc>
                  <a:txBody>
                    <a:bodyPr/>
                    <a:lstStyle/>
                    <a:p>
                      <a:pPr algn="just">
                        <a:lnSpc>
                          <a:spcPts val="1465"/>
                        </a:lnSpc>
                        <a:spcAft>
                          <a:spcPts val="0"/>
                        </a:spcAft>
                      </a:pPr>
                      <a:r>
                        <a:rPr lang="en-US" sz="1400" dirty="0">
                          <a:effectLst/>
                        </a:rPr>
                        <a:t>-if tax is paid on reverse charge basis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65"/>
                        </a:lnSpc>
                        <a:spcAft>
                          <a:spcPts val="0"/>
                        </a:spcAft>
                      </a:pPr>
                      <a:r>
                        <a:rPr lang="en-US" sz="1400">
                          <a:effectLst/>
                        </a:rPr>
                        <a:t>Earliest of-</a:t>
                      </a:r>
                      <a:endParaRPr lang="en-IN" sz="1400">
                        <a:effectLst/>
                      </a:endParaRPr>
                    </a:p>
                    <a:p>
                      <a:pPr marL="342900" lvl="0" indent="-342900" algn="just">
                        <a:lnSpc>
                          <a:spcPts val="1465"/>
                        </a:lnSpc>
                        <a:spcAft>
                          <a:spcPts val="0"/>
                        </a:spcAft>
                        <a:buFont typeface="Calibri" panose="020F0502020204030204" pitchFamily="34" charset="0"/>
                        <a:buChar char="-"/>
                      </a:pPr>
                      <a:r>
                        <a:rPr lang="en-US" sz="1400">
                          <a:effectLst/>
                        </a:rPr>
                        <a:t>Date of receipt of services</a:t>
                      </a:r>
                      <a:endParaRPr lang="en-IN" sz="1400">
                        <a:effectLst/>
                      </a:endParaRPr>
                    </a:p>
                    <a:p>
                      <a:pPr marL="342900" lvl="0" indent="-342900" algn="just">
                        <a:lnSpc>
                          <a:spcPts val="1465"/>
                        </a:lnSpc>
                        <a:spcAft>
                          <a:spcPts val="0"/>
                        </a:spcAft>
                        <a:buFont typeface="Calibri" panose="020F0502020204030204" pitchFamily="34" charset="0"/>
                        <a:buChar char="-"/>
                      </a:pPr>
                      <a:r>
                        <a:rPr lang="en-US" sz="1400">
                          <a:effectLst/>
                        </a:rPr>
                        <a:t>Date of payment</a:t>
                      </a:r>
                      <a:endParaRPr lang="en-IN" sz="1400">
                        <a:effectLst/>
                      </a:endParaRPr>
                    </a:p>
                    <a:p>
                      <a:pPr marL="342900" lvl="0" indent="-342900" algn="just">
                        <a:lnSpc>
                          <a:spcPts val="1465"/>
                        </a:lnSpc>
                        <a:spcAft>
                          <a:spcPts val="0"/>
                        </a:spcAft>
                        <a:buFont typeface="Calibri" panose="020F0502020204030204" pitchFamily="34" charset="0"/>
                        <a:buChar char="-"/>
                      </a:pPr>
                      <a:r>
                        <a:rPr lang="en-US" sz="1400">
                          <a:effectLst/>
                        </a:rPr>
                        <a:t>Date of receipt of invoice</a:t>
                      </a:r>
                      <a:endParaRPr lang="en-IN" sz="1400">
                        <a:effectLst/>
                      </a:endParaRPr>
                    </a:p>
                    <a:p>
                      <a:pPr marL="342900" lvl="0" indent="-342900" algn="just">
                        <a:lnSpc>
                          <a:spcPts val="1465"/>
                        </a:lnSpc>
                        <a:spcAft>
                          <a:spcPts val="0"/>
                        </a:spcAft>
                        <a:buFont typeface="Calibri" panose="020F0502020204030204" pitchFamily="34" charset="0"/>
                        <a:buChar char="-"/>
                      </a:pPr>
                      <a:r>
                        <a:rPr lang="en-US" sz="1400">
                          <a:effectLst/>
                        </a:rPr>
                        <a:t>Date of debit in books of accounts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78344">
                <a:tc>
                  <a:txBody>
                    <a:bodyPr/>
                    <a:lstStyle/>
                    <a:p>
                      <a:pPr algn="just">
                        <a:lnSpc>
                          <a:spcPts val="1465"/>
                        </a:lnSpc>
                        <a:spcAft>
                          <a:spcPts val="0"/>
                        </a:spcAft>
                      </a:pPr>
                      <a:r>
                        <a:rPr lang="en-US" sz="1400">
                          <a:effectLst/>
                        </a:rPr>
                        <a:t>Supply ceases before completion of service</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65"/>
                        </a:lnSpc>
                        <a:spcAft>
                          <a:spcPts val="0"/>
                        </a:spcAft>
                      </a:pPr>
                      <a:r>
                        <a:rPr lang="en-US" sz="1400" dirty="0">
                          <a:effectLst/>
                        </a:rPr>
                        <a:t>At the time of cessation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5" name="Rectangle 19"/>
          <p:cNvSpPr>
            <a:spLocks noChangeArrowheads="1"/>
          </p:cNvSpPr>
          <p:nvPr/>
        </p:nvSpPr>
        <p:spPr bwMode="auto">
          <a:xfrm>
            <a:off x="155218" y="3779615"/>
            <a:ext cx="23887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In other situations</a:t>
            </a:r>
            <a:endParaRPr kumimoji="0" lang="en-US" b="0" i="0" u="none" strike="noStrike" cap="none" normalizeH="0" baseline="0" dirty="0" smtClean="0">
              <a:ln>
                <a:noFill/>
              </a:ln>
              <a:solidFill>
                <a:schemeClr val="tx1"/>
              </a:solidFill>
              <a:effectLst/>
            </a:endParaRPr>
          </a:p>
        </p:txBody>
      </p:sp>
      <p:sp>
        <p:nvSpPr>
          <p:cNvPr id="46" name="Text Box 11"/>
          <p:cNvSpPr txBox="1"/>
          <p:nvPr/>
        </p:nvSpPr>
        <p:spPr>
          <a:xfrm>
            <a:off x="6510413" y="5613452"/>
            <a:ext cx="2286000" cy="112395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a:effectLst/>
                <a:ea typeface="Calibri" panose="020F0502020204030204" pitchFamily="34" charset="0"/>
                <a:cs typeface="Times New Roman" panose="02020603050405020304" pitchFamily="18" charset="0"/>
              </a:rPr>
              <a:t>Periodical return has to be filed</a:t>
            </a:r>
            <a:endParaRPr lang="en-IN" sz="110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a:effectLst/>
                <a:ea typeface="Calibri" panose="020F0502020204030204" pitchFamily="34" charset="0"/>
                <a:cs typeface="Times New Roman" panose="02020603050405020304" pitchFamily="18" charset="0"/>
              </a:rPr>
              <a:t>Date on which such return  has to be filed</a:t>
            </a:r>
            <a:endParaRPr lang="en-IN"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a:effectLst/>
                <a:ea typeface="Calibri" panose="020F0502020204030204" pitchFamily="34" charset="0"/>
                <a:cs typeface="Times New Roman" panose="02020603050405020304" pitchFamily="18" charset="0"/>
              </a:rPr>
              <a:t> </a:t>
            </a:r>
            <a:endParaRPr lang="en-IN" sz="1100">
              <a:effectLst/>
              <a:ea typeface="Calibri" panose="020F0502020204030204" pitchFamily="34" charset="0"/>
              <a:cs typeface="Times New Roman" panose="02020603050405020304" pitchFamily="18" charset="0"/>
            </a:endParaRPr>
          </a:p>
        </p:txBody>
      </p:sp>
      <p:sp>
        <p:nvSpPr>
          <p:cNvPr id="47" name="Text Box 12"/>
          <p:cNvSpPr txBox="1"/>
          <p:nvPr/>
        </p:nvSpPr>
        <p:spPr>
          <a:xfrm>
            <a:off x="9615563" y="5613452"/>
            <a:ext cx="2286000" cy="112395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100" b="1">
                <a:effectLst/>
                <a:ea typeface="Calibri" panose="020F0502020204030204" pitchFamily="34" charset="0"/>
                <a:cs typeface="Times New Roman" panose="02020603050405020304" pitchFamily="18" charset="0"/>
              </a:rPr>
              <a:t>Periodical return no to be filed</a:t>
            </a:r>
            <a:endParaRPr lang="en-IN" sz="1100">
              <a:effectLst/>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IN" sz="1100" b="1">
                <a:effectLst/>
                <a:ea typeface="Calibri" panose="020F0502020204030204" pitchFamily="34" charset="0"/>
                <a:cs typeface="Times New Roman" panose="02020603050405020304" pitchFamily="18" charset="0"/>
              </a:rPr>
              <a:t>Date of payment of CGST/ SGST</a:t>
            </a:r>
            <a:endParaRPr lang="en-IN"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b="1">
                <a:effectLst/>
                <a:ea typeface="Calibri" panose="020F0502020204030204" pitchFamily="34" charset="0"/>
                <a:cs typeface="Times New Roman" panose="02020603050405020304" pitchFamily="18" charset="0"/>
              </a:rPr>
              <a:t> </a:t>
            </a:r>
            <a:endParaRPr lang="en-IN" sz="1100">
              <a:effectLst/>
              <a:ea typeface="Calibri" panose="020F0502020204030204" pitchFamily="34" charset="0"/>
              <a:cs typeface="Times New Roman" panose="02020603050405020304" pitchFamily="18" charset="0"/>
            </a:endParaRPr>
          </a:p>
        </p:txBody>
      </p:sp>
      <p:sp>
        <p:nvSpPr>
          <p:cNvPr id="48" name="Rectangle 21"/>
          <p:cNvSpPr>
            <a:spLocks noChangeArrowheads="1"/>
          </p:cNvSpPr>
          <p:nvPr/>
        </p:nvSpPr>
        <p:spPr bwMode="auto">
          <a:xfrm>
            <a:off x="8136607" y="5174015"/>
            <a:ext cx="20168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In any other case</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8379" y="59193"/>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59340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45721" y="76200"/>
            <a:ext cx="12189121" cy="685800"/>
          </a:xfrm>
          <a:prstGeom prst="rect">
            <a:avLst/>
          </a:prstGeom>
          <a:solidFill>
            <a:schemeClr val="accent1">
              <a:lumMod val="5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bg1"/>
                </a:solidFill>
                <a:latin typeface="Algerian" pitchFamily="82" charset="0"/>
              </a:rPr>
              <a:t>Place of Supply</a:t>
            </a:r>
            <a:r>
              <a:rPr lang="en-US" b="1" smtClean="0">
                <a:solidFill>
                  <a:schemeClr val="bg1"/>
                </a:solidFill>
                <a:latin typeface="+mn-lt"/>
              </a:rPr>
              <a:t> </a:t>
            </a:r>
            <a:endParaRPr lang="en-US" b="1" dirty="0">
              <a:solidFill>
                <a:schemeClr val="bg1"/>
              </a:solidFill>
              <a:latin typeface="+mn-lt"/>
            </a:endParaRPr>
          </a:p>
        </p:txBody>
      </p:sp>
      <p:sp>
        <p:nvSpPr>
          <p:cNvPr id="21" name="Rectangle 4"/>
          <p:cNvSpPr>
            <a:spLocks noChangeArrowheads="1"/>
          </p:cNvSpPr>
          <p:nvPr/>
        </p:nvSpPr>
        <p:spPr bwMode="auto">
          <a:xfrm>
            <a:off x="0" y="917393"/>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endParaRPr>
          </a:p>
        </p:txBody>
      </p:sp>
      <p:sp>
        <p:nvSpPr>
          <p:cNvPr id="22" name="Rectangle 21"/>
          <p:cNvSpPr>
            <a:spLocks noChangeArrowheads="1"/>
          </p:cNvSpPr>
          <p:nvPr/>
        </p:nvSpPr>
        <p:spPr bwMode="auto">
          <a:xfrm>
            <a:off x="457201" y="114599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3" name="Rectangle 18"/>
          <p:cNvSpPr>
            <a:spLocks noChangeArrowheads="1"/>
          </p:cNvSpPr>
          <p:nvPr/>
        </p:nvSpPr>
        <p:spPr bwMode="auto">
          <a:xfrm>
            <a:off x="457201"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3"/>
          <p:cNvSpPr/>
          <p:nvPr/>
        </p:nvSpPr>
        <p:spPr>
          <a:xfrm>
            <a:off x="0" y="855838"/>
            <a:ext cx="12192000" cy="477054"/>
          </a:xfrm>
          <a:prstGeom prst="rect">
            <a:avLst/>
          </a:prstGeom>
        </p:spPr>
        <p:txBody>
          <a:bodyPr wrap="square">
            <a:spAutoFit/>
          </a:bodyPr>
          <a:lstStyle/>
          <a:p>
            <a:pPr algn="just">
              <a:lnSpc>
                <a:spcPts val="1465"/>
              </a:lnSpc>
              <a:spcAft>
                <a:spcPts val="0"/>
              </a:spcAft>
            </a:pPr>
            <a:r>
              <a:rPr lang="en-IN" dirty="0">
                <a:latin typeface="Bookman Old Style" panose="02050604050505020204" pitchFamily="18" charset="0"/>
                <a:ea typeface="Times New Roman" panose="02020603050405020304" pitchFamily="18" charset="0"/>
                <a:cs typeface="Arial" panose="020B0604020202020204" pitchFamily="34" charset="0"/>
              </a:rPr>
              <a:t>Typically for ‘goods’ the place of supply would be location where the good are </a:t>
            </a:r>
            <a:r>
              <a:rPr lang="en-IN" b="1" dirty="0">
                <a:latin typeface="Bookman Old Style" panose="02050604050505020204" pitchFamily="18" charset="0"/>
                <a:ea typeface="Times New Roman" panose="02020603050405020304" pitchFamily="18" charset="0"/>
                <a:cs typeface="Arial" panose="020B0604020202020204" pitchFamily="34" charset="0"/>
              </a:rPr>
              <a:t>delivered</a:t>
            </a:r>
            <a:r>
              <a:rPr lang="en-IN" dirty="0">
                <a:latin typeface="Bookman Old Style" panose="02050604050505020204" pitchFamily="18" charset="0"/>
                <a:ea typeface="Times New Roman" panose="02020603050405020304" pitchFamily="18" charset="0"/>
                <a:cs typeface="Arial" panose="020B0604020202020204" pitchFamily="34" charset="0"/>
              </a:rPr>
              <a:t>. Whereas for ‘services’ the place of supply would be </a:t>
            </a:r>
            <a:r>
              <a:rPr lang="en-IN" b="1" dirty="0">
                <a:latin typeface="Bookman Old Style" panose="02050604050505020204" pitchFamily="18" charset="0"/>
                <a:ea typeface="Times New Roman" panose="02020603050405020304" pitchFamily="18" charset="0"/>
                <a:cs typeface="Arial" panose="020B0604020202020204" pitchFamily="34" charset="0"/>
              </a:rPr>
              <a:t>location of recipient</a:t>
            </a:r>
            <a:r>
              <a:rPr lang="en-IN" dirty="0">
                <a:latin typeface="Bookman Old Style" panose="02050604050505020204" pitchFamily="18" charset="0"/>
                <a:ea typeface="Times New Roman" panose="02020603050405020304" pitchFamily="18" charset="0"/>
                <a:cs typeface="Arial" panose="020B0604020202020204" pitchFamily="34"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403350669"/>
              </p:ext>
            </p:extLst>
          </p:nvPr>
        </p:nvGraphicFramePr>
        <p:xfrm>
          <a:off x="232727" y="1312753"/>
          <a:ext cx="11368724" cy="988725"/>
        </p:xfrm>
        <a:graphic>
          <a:graphicData uri="http://schemas.openxmlformats.org/drawingml/2006/table">
            <a:tbl>
              <a:tblPr firstRow="1" firstCol="1" bandRow="1">
                <a:tableStyleId>{793D81CF-94F2-401A-BA57-92F5A7B2D0C5}</a:tableStyleId>
              </a:tblPr>
              <a:tblGrid>
                <a:gridCol w="6260817"/>
                <a:gridCol w="5107907"/>
              </a:tblGrid>
              <a:tr h="126666">
                <a:tc>
                  <a:txBody>
                    <a:bodyPr/>
                    <a:lstStyle/>
                    <a:p>
                      <a:pPr algn="just">
                        <a:lnSpc>
                          <a:spcPts val="1465"/>
                        </a:lnSpc>
                        <a:spcAft>
                          <a:spcPts val="0"/>
                        </a:spcAft>
                      </a:pPr>
                      <a:r>
                        <a:rPr lang="en-US" sz="1600">
                          <a:effectLst/>
                        </a:rPr>
                        <a:t>Distance supply+ Movement of goods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65"/>
                        </a:lnSpc>
                        <a:spcAft>
                          <a:spcPts val="0"/>
                        </a:spcAft>
                      </a:pPr>
                      <a:r>
                        <a:rPr lang="en-US" sz="1600">
                          <a:effectLst/>
                        </a:rPr>
                        <a:t>Place of delivery of goods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725">
                <a:tc>
                  <a:txBody>
                    <a:bodyPr/>
                    <a:lstStyle/>
                    <a:p>
                      <a:pPr algn="just">
                        <a:lnSpc>
                          <a:spcPts val="1465"/>
                        </a:lnSpc>
                        <a:spcAft>
                          <a:spcPts val="0"/>
                        </a:spcAft>
                      </a:pPr>
                      <a:r>
                        <a:rPr lang="en-US" sz="1600">
                          <a:effectLst/>
                        </a:rPr>
                        <a:t>No movement of goods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65"/>
                        </a:lnSpc>
                        <a:spcAft>
                          <a:spcPts val="0"/>
                        </a:spcAft>
                      </a:pPr>
                      <a:r>
                        <a:rPr lang="en-US" sz="1600">
                          <a:effectLst/>
                        </a:rPr>
                        <a:t>Place of delivery of goods(handed over to receiver)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0672">
                <a:tc>
                  <a:txBody>
                    <a:bodyPr/>
                    <a:lstStyle/>
                    <a:p>
                      <a:pPr algn="just">
                        <a:lnSpc>
                          <a:spcPts val="1465"/>
                        </a:lnSpc>
                        <a:spcAft>
                          <a:spcPts val="0"/>
                        </a:spcAft>
                      </a:pPr>
                      <a:r>
                        <a:rPr lang="en-US" sz="1600">
                          <a:effectLst/>
                        </a:rPr>
                        <a:t>Assembly/ installation of goods at site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65"/>
                        </a:lnSpc>
                        <a:spcAft>
                          <a:spcPts val="0"/>
                        </a:spcAft>
                      </a:pPr>
                      <a:r>
                        <a:rPr lang="en-US" sz="1600">
                          <a:effectLst/>
                        </a:rPr>
                        <a:t>Place of such installation/ assembly</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0697">
                <a:tc>
                  <a:txBody>
                    <a:bodyPr/>
                    <a:lstStyle/>
                    <a:p>
                      <a:pPr algn="just">
                        <a:lnSpc>
                          <a:spcPts val="1465"/>
                        </a:lnSpc>
                        <a:spcAft>
                          <a:spcPts val="0"/>
                        </a:spcAft>
                      </a:pPr>
                      <a:r>
                        <a:rPr lang="en-US" sz="1600">
                          <a:effectLst/>
                        </a:rPr>
                        <a:t>Supplied on board/ conveyance/ vessel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65"/>
                        </a:lnSpc>
                        <a:spcAft>
                          <a:spcPts val="0"/>
                        </a:spcAft>
                      </a:pPr>
                      <a:r>
                        <a:rPr lang="en-US" sz="1600">
                          <a:effectLst/>
                        </a:rPr>
                        <a:t>Such place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5699">
                <a:tc>
                  <a:txBody>
                    <a:bodyPr/>
                    <a:lstStyle/>
                    <a:p>
                      <a:pPr algn="just">
                        <a:lnSpc>
                          <a:spcPts val="1465"/>
                        </a:lnSpc>
                        <a:spcAft>
                          <a:spcPts val="0"/>
                        </a:spcAft>
                      </a:pPr>
                      <a:r>
                        <a:rPr lang="en-US" sz="1600">
                          <a:effectLst/>
                        </a:rPr>
                        <a:t>Other cases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65"/>
                        </a:lnSpc>
                        <a:spcAft>
                          <a:spcPts val="0"/>
                        </a:spcAft>
                      </a:pPr>
                      <a:r>
                        <a:rPr lang="en-US" sz="1600" dirty="0">
                          <a:effectLst/>
                        </a:rPr>
                        <a:t>As recommended by </a:t>
                      </a:r>
                      <a:r>
                        <a:rPr lang="en-US" sz="1600" dirty="0" err="1">
                          <a:effectLst/>
                        </a:rPr>
                        <a:t>Govt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6" name="Text Box 23"/>
          <p:cNvSpPr txBox="1"/>
          <p:nvPr/>
        </p:nvSpPr>
        <p:spPr>
          <a:xfrm>
            <a:off x="266692" y="2614614"/>
            <a:ext cx="3090873" cy="4029074"/>
          </a:xfrm>
          <a:prstGeom prst="rect">
            <a:avLst/>
          </a:prstGeom>
          <a:solidFill>
            <a:schemeClr val="accent4">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b="1" u="sng" dirty="0" smtClean="0">
                <a:effectLst/>
                <a:ea typeface="Calibri" panose="020F0502020204030204" pitchFamily="34" charset="0"/>
                <a:cs typeface="Times New Roman" panose="02020603050405020304" pitchFamily="18" charset="0"/>
              </a:rPr>
              <a:t>Services related to</a:t>
            </a:r>
          </a:p>
          <a:p>
            <a:pPr>
              <a:lnSpc>
                <a:spcPct val="107000"/>
              </a:lnSpc>
              <a:spcAft>
                <a:spcPts val="800"/>
              </a:spcAft>
            </a:pPr>
            <a:r>
              <a:rPr lang="en-IN" sz="1400" b="1" dirty="0" smtClean="0">
                <a:effectLst/>
                <a:ea typeface="Calibri" panose="020F0502020204030204" pitchFamily="34" charset="0"/>
                <a:cs typeface="Times New Roman" panose="02020603050405020304" pitchFamily="18" charset="0"/>
              </a:rPr>
              <a:t>Immovable </a:t>
            </a:r>
            <a:r>
              <a:rPr lang="en-IN" sz="1400" b="1" dirty="0">
                <a:effectLst/>
                <a:ea typeface="Calibri" panose="020F0502020204030204" pitchFamily="34" charset="0"/>
                <a:cs typeface="Times New Roman" panose="02020603050405020304" pitchFamily="18" charset="0"/>
              </a:rPr>
              <a:t>property</a:t>
            </a:r>
            <a:endParaRPr lang="en-IN" sz="1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ea typeface="Calibri" panose="020F0502020204030204" pitchFamily="34" charset="0"/>
                <a:cs typeface="Times New Roman" panose="02020603050405020304" pitchFamily="18" charset="0"/>
              </a:rPr>
              <a:t>Restaurant and catering service</a:t>
            </a:r>
            <a:endParaRPr lang="en-IN" sz="1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ea typeface="Calibri" panose="020F0502020204030204" pitchFamily="34" charset="0"/>
                <a:cs typeface="Times New Roman" panose="02020603050405020304" pitchFamily="18" charset="0"/>
              </a:rPr>
              <a:t>Artistic/ sporting/scientific/ educational/ Entertainment</a:t>
            </a:r>
            <a:endParaRPr lang="en-IN" sz="1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ea typeface="Calibri" panose="020F0502020204030204" pitchFamily="34" charset="0"/>
                <a:cs typeface="Times New Roman" panose="02020603050405020304" pitchFamily="18" charset="0"/>
              </a:rPr>
              <a:t>Transportation of goods</a:t>
            </a:r>
            <a:endParaRPr lang="en-IN" sz="1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ea typeface="Calibri" panose="020F0502020204030204" pitchFamily="34" charset="0"/>
                <a:cs typeface="Times New Roman" panose="02020603050405020304" pitchFamily="18" charset="0"/>
              </a:rPr>
              <a:t>Passenger transportation service</a:t>
            </a:r>
            <a:endParaRPr lang="en-IN" sz="1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ea typeface="Calibri" panose="020F0502020204030204" pitchFamily="34" charset="0"/>
                <a:cs typeface="Times New Roman" panose="02020603050405020304" pitchFamily="18" charset="0"/>
              </a:rPr>
              <a:t>Board a conveyance/ vessel </a:t>
            </a:r>
            <a:r>
              <a:rPr lang="en-IN" sz="1400" b="1" dirty="0" err="1">
                <a:effectLst/>
                <a:ea typeface="Calibri" panose="020F0502020204030204" pitchFamily="34" charset="0"/>
                <a:cs typeface="Times New Roman" panose="02020603050405020304" pitchFamily="18" charset="0"/>
              </a:rPr>
              <a:t>etc</a:t>
            </a:r>
            <a:endParaRPr lang="en-IN" sz="1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ea typeface="Calibri" panose="020F0502020204030204" pitchFamily="34" charset="0"/>
                <a:cs typeface="Times New Roman" panose="02020603050405020304" pitchFamily="18" charset="0"/>
              </a:rPr>
              <a:t>Telecommunication service</a:t>
            </a:r>
            <a:endParaRPr lang="en-IN" sz="1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ea typeface="Calibri" panose="020F0502020204030204" pitchFamily="34" charset="0"/>
                <a:cs typeface="Times New Roman" panose="02020603050405020304" pitchFamily="18" charset="0"/>
              </a:rPr>
              <a:t>Banking/ other financial service</a:t>
            </a:r>
            <a:endParaRPr lang="en-IN" sz="1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ea typeface="Calibri" panose="020F0502020204030204" pitchFamily="34" charset="0"/>
                <a:cs typeface="Times New Roman" panose="02020603050405020304" pitchFamily="18" charset="0"/>
              </a:rPr>
              <a:t>Insurance services</a:t>
            </a:r>
            <a:endParaRPr lang="en-IN" sz="1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ea typeface="Calibri" panose="020F0502020204030204" pitchFamily="34" charset="0"/>
                <a:cs typeface="Times New Roman" panose="02020603050405020304" pitchFamily="18" charset="0"/>
              </a:rPr>
              <a:t>Advertisement services</a:t>
            </a:r>
            <a:endParaRPr lang="en-IN" sz="1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400" b="1" dirty="0">
                <a:effectLst/>
                <a:ea typeface="Calibri" panose="020F0502020204030204" pitchFamily="34" charset="0"/>
                <a:cs typeface="Times New Roman" panose="02020603050405020304" pitchFamily="18" charset="0"/>
              </a:rPr>
              <a:t> </a:t>
            </a:r>
            <a:endParaRPr lang="en-IN" sz="1400" dirty="0">
              <a:effectLst/>
              <a:ea typeface="Calibri" panose="020F0502020204030204" pitchFamily="34" charset="0"/>
              <a:cs typeface="Times New Roman" panose="02020603050405020304" pitchFamily="18" charset="0"/>
            </a:endParaRPr>
          </a:p>
        </p:txBody>
      </p:sp>
      <p:sp>
        <p:nvSpPr>
          <p:cNvPr id="27" name="Text Box 24"/>
          <p:cNvSpPr txBox="1"/>
          <p:nvPr/>
        </p:nvSpPr>
        <p:spPr>
          <a:xfrm>
            <a:off x="4043361" y="3025143"/>
            <a:ext cx="3443288" cy="303847"/>
          </a:xfrm>
          <a:prstGeom prst="rect">
            <a:avLst/>
          </a:prstGeom>
          <a:solidFill>
            <a:schemeClr val="accent4">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b="1" dirty="0">
                <a:effectLst/>
                <a:ea typeface="Calibri" panose="020F0502020204030204" pitchFamily="34" charset="0"/>
                <a:cs typeface="Times New Roman" panose="02020603050405020304" pitchFamily="18" charset="0"/>
              </a:rPr>
              <a:t>Provided to registered person</a:t>
            </a:r>
            <a:endParaRPr lang="en-IN" sz="1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400" b="1" dirty="0">
                <a:effectLst/>
                <a:ea typeface="Calibri" panose="020F0502020204030204" pitchFamily="34" charset="0"/>
                <a:cs typeface="Times New Roman" panose="02020603050405020304" pitchFamily="18" charset="0"/>
              </a:rPr>
              <a:t> </a:t>
            </a:r>
            <a:endParaRPr lang="en-IN" sz="1400" dirty="0">
              <a:effectLst/>
              <a:ea typeface="Calibri" panose="020F0502020204030204" pitchFamily="34" charset="0"/>
              <a:cs typeface="Times New Roman" panose="02020603050405020304" pitchFamily="18" charset="0"/>
            </a:endParaRPr>
          </a:p>
        </p:txBody>
      </p:sp>
      <p:sp>
        <p:nvSpPr>
          <p:cNvPr id="28" name="Text Box 25"/>
          <p:cNvSpPr txBox="1"/>
          <p:nvPr/>
        </p:nvSpPr>
        <p:spPr>
          <a:xfrm>
            <a:off x="4157661" y="5434968"/>
            <a:ext cx="3657600" cy="308609"/>
          </a:xfrm>
          <a:prstGeom prst="rect">
            <a:avLst/>
          </a:prstGeom>
          <a:solidFill>
            <a:schemeClr val="accent4">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b="1" dirty="0">
                <a:effectLst/>
                <a:ea typeface="Calibri" panose="020F0502020204030204" pitchFamily="34" charset="0"/>
                <a:cs typeface="Times New Roman" panose="02020603050405020304" pitchFamily="18" charset="0"/>
              </a:rPr>
              <a:t>Not provided to registered person</a:t>
            </a:r>
            <a:endParaRPr lang="en-IN" sz="1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400" b="1" dirty="0">
                <a:effectLst/>
                <a:ea typeface="Calibri" panose="020F0502020204030204" pitchFamily="34" charset="0"/>
                <a:cs typeface="Times New Roman" panose="02020603050405020304" pitchFamily="18" charset="0"/>
              </a:rPr>
              <a:t> </a:t>
            </a:r>
            <a:endParaRPr lang="en-IN" sz="1400" dirty="0">
              <a:effectLst/>
              <a:ea typeface="Calibri" panose="020F0502020204030204" pitchFamily="34" charset="0"/>
              <a:cs typeface="Times New Roman" panose="02020603050405020304" pitchFamily="18" charset="0"/>
            </a:endParaRPr>
          </a:p>
        </p:txBody>
      </p:sp>
      <p:sp>
        <p:nvSpPr>
          <p:cNvPr id="29" name="Text Box 28"/>
          <p:cNvSpPr txBox="1"/>
          <p:nvPr/>
        </p:nvSpPr>
        <p:spPr>
          <a:xfrm>
            <a:off x="8148642" y="2996566"/>
            <a:ext cx="3895725" cy="332422"/>
          </a:xfrm>
          <a:prstGeom prst="rect">
            <a:avLst/>
          </a:prstGeom>
          <a:solidFill>
            <a:schemeClr val="accent4">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b="1" dirty="0">
                <a:effectLst/>
                <a:ea typeface="Calibri" panose="020F0502020204030204" pitchFamily="34" charset="0"/>
                <a:cs typeface="Times New Roman" panose="02020603050405020304" pitchFamily="18" charset="0"/>
              </a:rPr>
              <a:t>Location of Service recipient</a:t>
            </a:r>
            <a:endParaRPr lang="en-IN" sz="1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400" b="1" dirty="0">
                <a:effectLst/>
                <a:ea typeface="Calibri" panose="020F0502020204030204" pitchFamily="34" charset="0"/>
                <a:cs typeface="Times New Roman" panose="02020603050405020304" pitchFamily="18" charset="0"/>
              </a:rPr>
              <a:t> </a:t>
            </a:r>
            <a:endParaRPr lang="en-IN" sz="1400" dirty="0">
              <a:effectLst/>
              <a:ea typeface="Calibri" panose="020F0502020204030204" pitchFamily="34" charset="0"/>
              <a:cs typeface="Times New Roman" panose="02020603050405020304" pitchFamily="18" charset="0"/>
            </a:endParaRPr>
          </a:p>
        </p:txBody>
      </p:sp>
      <p:sp>
        <p:nvSpPr>
          <p:cNvPr id="30" name="Text Box 29"/>
          <p:cNvSpPr txBox="1"/>
          <p:nvPr/>
        </p:nvSpPr>
        <p:spPr>
          <a:xfrm>
            <a:off x="8172460" y="5423538"/>
            <a:ext cx="3895725" cy="320039"/>
          </a:xfrm>
          <a:prstGeom prst="rect">
            <a:avLst/>
          </a:prstGeom>
          <a:solidFill>
            <a:schemeClr val="accent4">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b="1" dirty="0">
                <a:effectLst/>
                <a:ea typeface="Calibri" panose="020F0502020204030204" pitchFamily="34" charset="0"/>
                <a:cs typeface="Times New Roman" panose="02020603050405020304" pitchFamily="18" charset="0"/>
              </a:rPr>
              <a:t>Location of Service provider</a:t>
            </a:r>
            <a:endParaRPr lang="en-IN" sz="1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400" b="1" dirty="0">
                <a:effectLst/>
                <a:ea typeface="Calibri" panose="020F0502020204030204" pitchFamily="34" charset="0"/>
                <a:cs typeface="Times New Roman" panose="02020603050405020304" pitchFamily="18" charset="0"/>
              </a:rPr>
              <a:t> </a:t>
            </a:r>
            <a:endParaRPr lang="en-IN" sz="1400" dirty="0">
              <a:effectLst/>
              <a:ea typeface="Calibri" panose="020F0502020204030204" pitchFamily="34" charset="0"/>
              <a:cs typeface="Times New Roman" panose="02020603050405020304" pitchFamily="18"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995" y="121379"/>
            <a:ext cx="1686191" cy="64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99221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dirty="0"/>
              <a:t>Agenda </a:t>
            </a:r>
            <a:r>
              <a:rPr lang="en-IN" b="1" dirty="0" smtClean="0"/>
              <a:t>                                         </a:t>
            </a:r>
            <a:endParaRPr lang="en-IN" dirty="0"/>
          </a:p>
        </p:txBody>
      </p:sp>
      <p:sp>
        <p:nvSpPr>
          <p:cNvPr id="3" name="Content Placeholder 2"/>
          <p:cNvSpPr>
            <a:spLocks noGrp="1"/>
          </p:cNvSpPr>
          <p:nvPr>
            <p:ph idx="1"/>
          </p:nvPr>
        </p:nvSpPr>
        <p:spPr/>
        <p:txBody>
          <a:bodyPr/>
          <a:lstStyle/>
          <a:p>
            <a:endParaRPr lang="en-IN" dirty="0"/>
          </a:p>
          <a:p>
            <a:r>
              <a:rPr lang="en-IN" b="1" dirty="0"/>
              <a:t>Agenda </a:t>
            </a:r>
            <a:endParaRPr lang="en-IN" dirty="0"/>
          </a:p>
          <a:p>
            <a:r>
              <a:rPr lang="en-IN" dirty="0"/>
              <a:t>Journey so far </a:t>
            </a:r>
          </a:p>
          <a:p>
            <a:r>
              <a:rPr lang="en-IN" dirty="0"/>
              <a:t>Design of GST </a:t>
            </a:r>
          </a:p>
          <a:p>
            <a:r>
              <a:rPr lang="en-IN" dirty="0"/>
              <a:t>Main features of GST Law </a:t>
            </a:r>
          </a:p>
          <a:p>
            <a:r>
              <a:rPr lang="en-IN" dirty="0"/>
              <a:t>Administration and IT Network </a:t>
            </a:r>
          </a:p>
          <a:p>
            <a:r>
              <a:rPr lang="en-IN" dirty="0"/>
              <a:t>Benefits of GST and Way Forward </a:t>
            </a:r>
          </a:p>
          <a:p>
            <a:endParaRPr lang="en-IN"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183" y="286490"/>
            <a:ext cx="27527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712983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5" name="Rectangle 1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600" b="1" dirty="0" smtClean="0">
              <a:solidFill>
                <a:srgbClr val="674897"/>
              </a:solidFill>
              <a:latin typeface="Arial" panose="020B0604020202020204" pitchFamily="34" charset="0"/>
            </a:endParaRPr>
          </a:p>
          <a:p>
            <a:endParaRPr lang="en-IN" sz="1600" b="1" dirty="0">
              <a:solidFill>
                <a:srgbClr val="674897"/>
              </a:solidFill>
              <a:latin typeface="Arial" panose="020B0604020202020204" pitchFamily="34" charset="0"/>
            </a:endParaRPr>
          </a:p>
          <a:p>
            <a:r>
              <a:rPr lang="en-IN" sz="1600" b="1" dirty="0" smtClean="0">
                <a:solidFill>
                  <a:srgbClr val="674897"/>
                </a:solidFill>
                <a:latin typeface="Arial" panose="020B0604020202020204" pitchFamily="34" charset="0"/>
              </a:rPr>
              <a:t>Unrelated </a:t>
            </a:r>
            <a:r>
              <a:rPr lang="en-IN" sz="1600" b="1" dirty="0">
                <a:solidFill>
                  <a:srgbClr val="674897"/>
                </a:solidFill>
                <a:latin typeface="Arial" panose="020B0604020202020204" pitchFamily="34" charset="0"/>
              </a:rPr>
              <a:t>Parties</a:t>
            </a:r>
          </a:p>
          <a:p>
            <a:r>
              <a:rPr lang="en-IN" sz="1600" dirty="0">
                <a:solidFill>
                  <a:srgbClr val="000000"/>
                </a:solidFill>
                <a:latin typeface="Arial" panose="020B0604020202020204" pitchFamily="34" charset="0"/>
              </a:rPr>
              <a:t>• Transaction value (</a:t>
            </a:r>
            <a:r>
              <a:rPr lang="en-IN" sz="1600" b="1" dirty="0">
                <a:solidFill>
                  <a:srgbClr val="7030A1"/>
                </a:solidFill>
                <a:latin typeface="Arial" panose="020B0604020202020204" pitchFamily="34" charset="0"/>
              </a:rPr>
              <a:t>TV</a:t>
            </a:r>
            <a:r>
              <a:rPr lang="en-IN" sz="1600" dirty="0">
                <a:solidFill>
                  <a:srgbClr val="000000"/>
                </a:solidFill>
                <a:latin typeface="Arial" panose="020B0604020202020204" pitchFamily="34" charset="0"/>
              </a:rPr>
              <a:t>) to be </a:t>
            </a:r>
            <a:r>
              <a:rPr lang="en-IN" sz="1600" b="1" dirty="0">
                <a:solidFill>
                  <a:srgbClr val="7030A1"/>
                </a:solidFill>
                <a:latin typeface="Arial" panose="020B0604020202020204" pitchFamily="34" charset="0"/>
              </a:rPr>
              <a:t>price actually paid / payable </a:t>
            </a:r>
            <a:r>
              <a:rPr lang="en-IN" sz="1600" dirty="0">
                <a:solidFill>
                  <a:srgbClr val="000000"/>
                </a:solidFill>
                <a:latin typeface="Arial" panose="020B0604020202020204" pitchFamily="34" charset="0"/>
              </a:rPr>
              <a:t>including following:</a:t>
            </a:r>
          </a:p>
          <a:p>
            <a:r>
              <a:rPr lang="en-IN" sz="1600" dirty="0">
                <a:solidFill>
                  <a:srgbClr val="000000"/>
                </a:solidFill>
                <a:latin typeface="Arial" panose="020B0604020202020204" pitchFamily="34" charset="0"/>
              </a:rPr>
              <a:t>– Actual royalties &amp; license fees, payable as condition of supply</a:t>
            </a:r>
          </a:p>
          <a:p>
            <a:r>
              <a:rPr lang="en-IN" sz="1600" dirty="0">
                <a:solidFill>
                  <a:srgbClr val="000000"/>
                </a:solidFill>
                <a:latin typeface="Arial" panose="020B0604020202020204" pitchFamily="34" charset="0"/>
              </a:rPr>
              <a:t>– Incidental expenses and reimbursements charged by supplier except pure agent</a:t>
            </a:r>
          </a:p>
          <a:p>
            <a:r>
              <a:rPr lang="en-IN" sz="1600" dirty="0">
                <a:solidFill>
                  <a:srgbClr val="000000"/>
                </a:solidFill>
                <a:latin typeface="Arial" panose="020B0604020202020204" pitchFamily="34" charset="0"/>
              </a:rPr>
              <a:t>– Charges payable by supplier but actually paid by recipient &amp; not charged by supplier</a:t>
            </a:r>
          </a:p>
          <a:p>
            <a:r>
              <a:rPr lang="en-IN" sz="1600" dirty="0">
                <a:solidFill>
                  <a:srgbClr val="000000"/>
                </a:solidFill>
                <a:latin typeface="Arial" panose="020B0604020202020204" pitchFamily="34" charset="0"/>
              </a:rPr>
              <a:t>– Apportioned value of supplies provided by recipient to supplier free or at reduced cost</a:t>
            </a:r>
          </a:p>
          <a:p>
            <a:r>
              <a:rPr lang="en-IN" sz="1600" dirty="0">
                <a:solidFill>
                  <a:srgbClr val="000000"/>
                </a:solidFill>
                <a:latin typeface="Arial" panose="020B0604020202020204" pitchFamily="34" charset="0"/>
              </a:rPr>
              <a:t>– Subsidies, post sale discounts or incentives, any taxes other than </a:t>
            </a:r>
            <a:r>
              <a:rPr lang="en-IN" sz="1600" dirty="0" smtClean="0">
                <a:solidFill>
                  <a:srgbClr val="000000"/>
                </a:solidFill>
                <a:latin typeface="Arial" panose="020B0604020202020204" pitchFamily="34" charset="0"/>
              </a:rPr>
              <a:t>GST</a:t>
            </a:r>
          </a:p>
          <a:p>
            <a:endParaRPr lang="en-IN" sz="1600" dirty="0">
              <a:solidFill>
                <a:srgbClr val="000000"/>
              </a:solidFill>
              <a:latin typeface="Arial" panose="020B0604020202020204" pitchFamily="34" charset="0"/>
            </a:endParaRPr>
          </a:p>
          <a:p>
            <a:r>
              <a:rPr lang="en-IN" sz="1600" b="1" dirty="0" smtClean="0">
                <a:solidFill>
                  <a:srgbClr val="674897"/>
                </a:solidFill>
                <a:latin typeface="Arial" panose="020B0604020202020204" pitchFamily="34" charset="0"/>
              </a:rPr>
              <a:t>Related </a:t>
            </a:r>
            <a:r>
              <a:rPr lang="en-IN" sz="1600" b="1" dirty="0">
                <a:solidFill>
                  <a:srgbClr val="674897"/>
                </a:solidFill>
                <a:latin typeface="Arial" panose="020B0604020202020204" pitchFamily="34" charset="0"/>
              </a:rPr>
              <a:t>Parties</a:t>
            </a:r>
          </a:p>
          <a:p>
            <a:r>
              <a:rPr lang="en-IN" sz="1600" dirty="0">
                <a:solidFill>
                  <a:srgbClr val="000000"/>
                </a:solidFill>
                <a:latin typeface="Arial" panose="020B0604020202020204" pitchFamily="34" charset="0"/>
              </a:rPr>
              <a:t>• </a:t>
            </a:r>
            <a:r>
              <a:rPr lang="en-IN" sz="1600" b="1" dirty="0">
                <a:solidFill>
                  <a:srgbClr val="7030A1"/>
                </a:solidFill>
                <a:latin typeface="Arial" panose="020B0604020202020204" pitchFamily="34" charset="0"/>
              </a:rPr>
              <a:t>TV </a:t>
            </a:r>
            <a:r>
              <a:rPr lang="en-IN" sz="1600" dirty="0">
                <a:solidFill>
                  <a:srgbClr val="000000"/>
                </a:solidFill>
                <a:latin typeface="Arial" panose="020B0604020202020204" pitchFamily="34" charset="0"/>
              </a:rPr>
              <a:t>to be accepted provided the relationship has not influenced </a:t>
            </a:r>
            <a:r>
              <a:rPr lang="en-IN" sz="1600" dirty="0" smtClean="0">
                <a:solidFill>
                  <a:srgbClr val="000000"/>
                </a:solidFill>
                <a:latin typeface="Arial" panose="020B0604020202020204" pitchFamily="34" charset="0"/>
              </a:rPr>
              <a:t>price</a:t>
            </a:r>
          </a:p>
          <a:p>
            <a:endParaRPr lang="en-IN" sz="1600" dirty="0">
              <a:solidFill>
                <a:srgbClr val="000000"/>
              </a:solidFill>
              <a:latin typeface="Arial" panose="020B0604020202020204" pitchFamily="34" charset="0"/>
            </a:endParaRPr>
          </a:p>
          <a:p>
            <a:r>
              <a:rPr lang="en-IN" sz="1600" b="1" dirty="0" smtClean="0">
                <a:solidFill>
                  <a:srgbClr val="674897"/>
                </a:solidFill>
                <a:latin typeface="Arial" panose="020B0604020202020204" pitchFamily="34" charset="0"/>
              </a:rPr>
              <a:t>Other </a:t>
            </a:r>
            <a:r>
              <a:rPr lang="en-IN" sz="1600" b="1" dirty="0">
                <a:solidFill>
                  <a:srgbClr val="674897"/>
                </a:solidFill>
                <a:latin typeface="Arial" panose="020B0604020202020204" pitchFamily="34" charset="0"/>
              </a:rPr>
              <a:t>Cases</a:t>
            </a:r>
          </a:p>
          <a:p>
            <a:r>
              <a:rPr lang="en-IN" sz="1600" dirty="0">
                <a:solidFill>
                  <a:srgbClr val="000000"/>
                </a:solidFill>
                <a:latin typeface="Arial" panose="020B0604020202020204" pitchFamily="34" charset="0"/>
              </a:rPr>
              <a:t>• Reasons to doubt the truth / accuracy of TV or appears relationship has influenced TV, TV </a:t>
            </a:r>
            <a:r>
              <a:rPr lang="en-IN" sz="1600" dirty="0" smtClean="0">
                <a:solidFill>
                  <a:srgbClr val="000000"/>
                </a:solidFill>
                <a:latin typeface="Arial" panose="020B0604020202020204" pitchFamily="34" charset="0"/>
              </a:rPr>
              <a:t>to be </a:t>
            </a:r>
            <a:r>
              <a:rPr lang="en-IN" sz="1600" dirty="0">
                <a:solidFill>
                  <a:srgbClr val="000000"/>
                </a:solidFill>
                <a:latin typeface="Arial" panose="020B0604020202020204" pitchFamily="34" charset="0"/>
              </a:rPr>
              <a:t>determined sequentially as follows</a:t>
            </a:r>
            <a:r>
              <a:rPr lang="en-IN" sz="1600" dirty="0" smtClean="0">
                <a:solidFill>
                  <a:srgbClr val="000000"/>
                </a:solidFill>
                <a:latin typeface="Arial" panose="020B0604020202020204" pitchFamily="34" charset="0"/>
              </a:rPr>
              <a:t>:</a:t>
            </a:r>
          </a:p>
          <a:p>
            <a:endParaRPr lang="en-IN" sz="1600" dirty="0">
              <a:solidFill>
                <a:srgbClr val="000000"/>
              </a:solidFill>
              <a:latin typeface="Arial" panose="020B0604020202020204" pitchFamily="34" charset="0"/>
            </a:endParaRPr>
          </a:p>
          <a:p>
            <a:r>
              <a:rPr lang="en-IN" sz="1600" dirty="0" smtClean="0">
                <a:solidFill>
                  <a:srgbClr val="000000"/>
                </a:solidFill>
                <a:latin typeface="Arial" panose="020B0604020202020204" pitchFamily="34" charset="0"/>
              </a:rPr>
              <a:t>– </a:t>
            </a:r>
            <a:r>
              <a:rPr lang="en-IN" sz="1600" b="1" dirty="0">
                <a:solidFill>
                  <a:srgbClr val="7030A1"/>
                </a:solidFill>
                <a:latin typeface="Arial" panose="020B0604020202020204" pitchFamily="34" charset="0"/>
              </a:rPr>
              <a:t>Value of goods and/or services of like kind and quality</a:t>
            </a:r>
            <a:r>
              <a:rPr lang="en-IN" sz="1600" dirty="0">
                <a:solidFill>
                  <a:srgbClr val="000000"/>
                </a:solidFill>
                <a:latin typeface="Arial" panose="020B0604020202020204" pitchFamily="34" charset="0"/>
              </a:rPr>
              <a:t>; subject to commercial </a:t>
            </a:r>
            <a:r>
              <a:rPr lang="en-IN" sz="1600" dirty="0" smtClean="0">
                <a:solidFill>
                  <a:srgbClr val="000000"/>
                </a:solidFill>
                <a:latin typeface="Arial" panose="020B0604020202020204" pitchFamily="34" charset="0"/>
              </a:rPr>
              <a:t>adjustments</a:t>
            </a:r>
          </a:p>
          <a:p>
            <a:endParaRPr lang="en-IN" sz="1600" dirty="0">
              <a:solidFill>
                <a:srgbClr val="000000"/>
              </a:solidFill>
              <a:latin typeface="Arial" panose="020B0604020202020204" pitchFamily="34" charset="0"/>
            </a:endParaRPr>
          </a:p>
          <a:p>
            <a:r>
              <a:rPr lang="en-IN" sz="1600" dirty="0">
                <a:solidFill>
                  <a:srgbClr val="000000"/>
                </a:solidFill>
                <a:latin typeface="Arial" panose="020B0604020202020204" pitchFamily="34" charset="0"/>
              </a:rPr>
              <a:t>– </a:t>
            </a:r>
            <a:r>
              <a:rPr lang="en-IN" sz="1600" b="1" dirty="0">
                <a:solidFill>
                  <a:srgbClr val="7030A1"/>
                </a:solidFill>
                <a:latin typeface="Arial" panose="020B0604020202020204" pitchFamily="34" charset="0"/>
              </a:rPr>
              <a:t>Computed value </a:t>
            </a:r>
            <a:r>
              <a:rPr lang="en-IN" sz="1600" dirty="0">
                <a:solidFill>
                  <a:srgbClr val="000000"/>
                </a:solidFill>
                <a:latin typeface="Arial" panose="020B0604020202020204" pitchFamily="34" charset="0"/>
              </a:rPr>
              <a:t>comprising of cost of production/provision of goods and / or services, design </a:t>
            </a:r>
            <a:r>
              <a:rPr lang="en-IN" sz="1600" dirty="0" smtClean="0">
                <a:solidFill>
                  <a:srgbClr val="000000"/>
                </a:solidFill>
                <a:latin typeface="Arial" panose="020B0604020202020204" pitchFamily="34" charset="0"/>
              </a:rPr>
              <a:t>/ brand </a:t>
            </a:r>
            <a:r>
              <a:rPr lang="en-IN" sz="1600" dirty="0">
                <a:solidFill>
                  <a:srgbClr val="000000"/>
                </a:solidFill>
                <a:latin typeface="Arial" panose="020B0604020202020204" pitchFamily="34" charset="0"/>
              </a:rPr>
              <a:t>charges, general expenses and reasonable </a:t>
            </a:r>
            <a:r>
              <a:rPr lang="en-IN" sz="1600" dirty="0" smtClean="0">
                <a:solidFill>
                  <a:srgbClr val="000000"/>
                </a:solidFill>
                <a:latin typeface="Arial" panose="020B0604020202020204" pitchFamily="34" charset="0"/>
              </a:rPr>
              <a:t>profit</a:t>
            </a:r>
          </a:p>
          <a:p>
            <a:endParaRPr lang="en-IN" sz="1600" dirty="0">
              <a:solidFill>
                <a:srgbClr val="000000"/>
              </a:solidFill>
              <a:latin typeface="Arial" panose="020B0604020202020204" pitchFamily="34" charset="0"/>
            </a:endParaRPr>
          </a:p>
          <a:p>
            <a:r>
              <a:rPr lang="en-IN" sz="1600" dirty="0">
                <a:solidFill>
                  <a:srgbClr val="000000"/>
                </a:solidFill>
                <a:latin typeface="Arial" panose="020B0604020202020204" pitchFamily="34" charset="0"/>
              </a:rPr>
              <a:t>– Best judgment or </a:t>
            </a:r>
            <a:r>
              <a:rPr lang="en-IN" sz="1600" b="1" dirty="0">
                <a:solidFill>
                  <a:srgbClr val="7030A1"/>
                </a:solidFill>
                <a:latin typeface="Arial" panose="020B0604020202020204" pitchFamily="34" charset="0"/>
              </a:rPr>
              <a:t>residual method </a:t>
            </a:r>
            <a:r>
              <a:rPr lang="en-IN" sz="1600" dirty="0">
                <a:solidFill>
                  <a:srgbClr val="000000"/>
                </a:solidFill>
                <a:latin typeface="Arial" panose="020B0604020202020204" pitchFamily="34" charset="0"/>
              </a:rPr>
              <a:t>basis in accordance with valuation principles</a:t>
            </a:r>
            <a:endParaRPr lang="en-IN" sz="1600" b="1" dirty="0">
              <a:solidFill>
                <a:srgbClr val="002060"/>
              </a:solidFill>
            </a:endParaRPr>
          </a:p>
        </p:txBody>
      </p:sp>
      <p:sp>
        <p:nvSpPr>
          <p:cNvPr id="16" name="Rectangle 15"/>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VALUATION-</a:t>
            </a:r>
            <a:r>
              <a:rPr lang="en-IN" sz="2400" dirty="0">
                <a:solidFill>
                  <a:schemeClr val="tx1"/>
                </a:solidFill>
              </a:rPr>
              <a:t>Concept similar to current customs and central excise valuation</a:t>
            </a:r>
            <a:endParaRPr lang="en-IN" sz="2400" b="1" dirty="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6314" y="504964"/>
            <a:ext cx="1292647" cy="53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61539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3" name="Rectangle 12"/>
          <p:cNvSpPr/>
          <p:nvPr/>
        </p:nvSpPr>
        <p:spPr>
          <a:xfrm>
            <a:off x="392832" y="389744"/>
            <a:ext cx="11399235" cy="6147534"/>
          </a:xfrm>
          <a:prstGeom prst="rect">
            <a:avLst/>
          </a:prstGeom>
          <a:solidFill>
            <a:schemeClr val="accent4">
              <a:lumMod val="20000"/>
              <a:lumOff val="80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90000"/>
              </a:lnSpc>
              <a:spcBef>
                <a:spcPts val="1000"/>
              </a:spcBef>
              <a:buFont typeface="Wingdings" panose="05000000000000000000" pitchFamily="2" charset="2"/>
              <a:buChar char="q"/>
            </a:pPr>
            <a:r>
              <a:rPr lang="en-IN" sz="1600" b="1" dirty="0">
                <a:solidFill>
                  <a:schemeClr val="tx1"/>
                </a:solidFill>
              </a:rPr>
              <a:t>Imports/ exports and domestic supplies to be subject to </a:t>
            </a:r>
            <a:r>
              <a:rPr lang="en-IN" sz="1600" b="1" dirty="0" smtClean="0">
                <a:solidFill>
                  <a:schemeClr val="tx1"/>
                </a:solidFill>
              </a:rPr>
              <a:t>these provision?</a:t>
            </a:r>
          </a:p>
          <a:p>
            <a:pPr marL="342900" lvl="0" indent="-342900" algn="just">
              <a:lnSpc>
                <a:spcPct val="90000"/>
              </a:lnSpc>
              <a:spcBef>
                <a:spcPts val="1000"/>
              </a:spcBef>
              <a:buFont typeface="Wingdings" panose="05000000000000000000" pitchFamily="2" charset="2"/>
              <a:buChar char="q"/>
            </a:pPr>
            <a:r>
              <a:rPr lang="en-IN" sz="1600" b="1" dirty="0">
                <a:solidFill>
                  <a:schemeClr val="tx1"/>
                </a:solidFill>
              </a:rPr>
              <a:t>Challenges in valuation of non monetized supplies/ barters/ exchanges </a:t>
            </a:r>
            <a:endParaRPr lang="en-IN" sz="1600" b="1" dirty="0" smtClean="0">
              <a:solidFill>
                <a:schemeClr val="tx1"/>
              </a:solidFill>
            </a:endParaRPr>
          </a:p>
          <a:p>
            <a:pPr marL="342900" lvl="0" indent="-342900" algn="just">
              <a:lnSpc>
                <a:spcPct val="90000"/>
              </a:lnSpc>
              <a:spcBef>
                <a:spcPts val="1000"/>
              </a:spcBef>
              <a:buFont typeface="Wingdings" panose="05000000000000000000" pitchFamily="2" charset="2"/>
              <a:buChar char="q"/>
            </a:pPr>
            <a:r>
              <a:rPr lang="en-IN" sz="1600" b="1" dirty="0">
                <a:solidFill>
                  <a:schemeClr val="tx1"/>
                </a:solidFill>
              </a:rPr>
              <a:t>Notional additions to value in case of related party transactions as well as </a:t>
            </a:r>
            <a:r>
              <a:rPr lang="en-IN" sz="1600" b="1" dirty="0" smtClean="0">
                <a:solidFill>
                  <a:schemeClr val="tx1"/>
                </a:solidFill>
              </a:rPr>
              <a:t>where the </a:t>
            </a:r>
            <a:r>
              <a:rPr lang="en-IN" sz="1600" b="1" dirty="0">
                <a:solidFill>
                  <a:schemeClr val="tx1"/>
                </a:solidFill>
              </a:rPr>
              <a:t>proper officer doubts the accuracy of the transaction value </a:t>
            </a:r>
            <a:r>
              <a:rPr lang="en-IN" sz="1600" b="1" dirty="0" smtClean="0">
                <a:solidFill>
                  <a:schemeClr val="tx1"/>
                </a:solidFill>
              </a:rPr>
              <a:t>declared</a:t>
            </a:r>
          </a:p>
          <a:p>
            <a:pPr marL="342900" lvl="0" indent="-342900" algn="just">
              <a:lnSpc>
                <a:spcPct val="90000"/>
              </a:lnSpc>
              <a:spcBef>
                <a:spcPts val="1000"/>
              </a:spcBef>
              <a:buFont typeface="Wingdings" panose="05000000000000000000" pitchFamily="2" charset="2"/>
              <a:buChar char="q"/>
            </a:pPr>
            <a:r>
              <a:rPr lang="en-IN" sz="1600" b="1" dirty="0">
                <a:solidFill>
                  <a:schemeClr val="tx1"/>
                </a:solidFill>
              </a:rPr>
              <a:t>Issues in share valuation in acquisitions and buy backs?</a:t>
            </a:r>
          </a:p>
          <a:p>
            <a:pPr marL="342900" lvl="0" indent="-342900" algn="just">
              <a:lnSpc>
                <a:spcPct val="90000"/>
              </a:lnSpc>
              <a:spcBef>
                <a:spcPts val="1000"/>
              </a:spcBef>
              <a:buFont typeface="Wingdings" panose="05000000000000000000" pitchFamily="2" charset="2"/>
              <a:buChar char="q"/>
            </a:pPr>
            <a:endParaRPr lang="en-IN" sz="1600" b="1" dirty="0" smtClean="0">
              <a:solidFill>
                <a:schemeClr val="tx1"/>
              </a:solidFill>
            </a:endParaRPr>
          </a:p>
        </p:txBody>
      </p:sp>
      <p:sp>
        <p:nvSpPr>
          <p:cNvPr id="14" name="Rectangle 13"/>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Key Points for Discussion</a:t>
            </a:r>
            <a:endParaRPr lang="en-IN" sz="2800" b="1" dirty="0">
              <a:solidFill>
                <a:srgbClr val="00206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336" y="375962"/>
            <a:ext cx="1901909" cy="78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440372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5" name="Rectangle 1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600" b="1" dirty="0" smtClean="0">
              <a:solidFill>
                <a:srgbClr val="674897"/>
              </a:solidFill>
              <a:latin typeface="Arial" panose="020B0604020202020204" pitchFamily="34" charset="0"/>
            </a:endParaRPr>
          </a:p>
          <a:p>
            <a:endParaRPr lang="en-IN" sz="1600" b="1" dirty="0" smtClean="0">
              <a:solidFill>
                <a:srgbClr val="674897"/>
              </a:solidFill>
              <a:latin typeface="Arial" panose="020B0604020202020204" pitchFamily="34" charset="0"/>
            </a:endParaRPr>
          </a:p>
          <a:p>
            <a:r>
              <a:rPr lang="en-IN" sz="1600" b="1" dirty="0" smtClean="0">
                <a:solidFill>
                  <a:srgbClr val="674897"/>
                </a:solidFill>
                <a:latin typeface="Arial" panose="020B0604020202020204" pitchFamily="34" charset="0"/>
              </a:rPr>
              <a:t>General </a:t>
            </a:r>
            <a:r>
              <a:rPr lang="en-IN" sz="1600" b="1" dirty="0">
                <a:solidFill>
                  <a:srgbClr val="674897"/>
                </a:solidFill>
                <a:latin typeface="Arial" panose="020B0604020202020204" pitchFamily="34" charset="0"/>
              </a:rPr>
              <a:t>Provisions</a:t>
            </a:r>
          </a:p>
          <a:p>
            <a:r>
              <a:rPr lang="en-IN" sz="1600" dirty="0">
                <a:solidFill>
                  <a:srgbClr val="000000"/>
                </a:solidFill>
                <a:latin typeface="Arial" panose="020B0604020202020204" pitchFamily="34" charset="0"/>
              </a:rPr>
              <a:t>• Registered person entitled to credit of </a:t>
            </a:r>
            <a:r>
              <a:rPr lang="en-IN" sz="1600" b="1" dirty="0">
                <a:solidFill>
                  <a:srgbClr val="7030A1"/>
                </a:solidFill>
                <a:latin typeface="Arial" panose="020B0604020202020204" pitchFamily="34" charset="0"/>
              </a:rPr>
              <a:t>tax charged </a:t>
            </a:r>
            <a:r>
              <a:rPr lang="en-IN" sz="1600" dirty="0">
                <a:solidFill>
                  <a:srgbClr val="000000"/>
                </a:solidFill>
                <a:latin typeface="Arial" panose="020B0604020202020204" pitchFamily="34" charset="0"/>
              </a:rPr>
              <a:t>on goods / services used / intended to be used for </a:t>
            </a:r>
            <a:r>
              <a:rPr lang="en-IN" sz="1600" b="1" dirty="0">
                <a:solidFill>
                  <a:srgbClr val="7030A1"/>
                </a:solidFill>
                <a:latin typeface="Arial" panose="020B0604020202020204" pitchFamily="34" charset="0"/>
              </a:rPr>
              <a:t>business (nexus)</a:t>
            </a:r>
            <a:r>
              <a:rPr lang="en-IN" sz="1600" dirty="0">
                <a:solidFill>
                  <a:srgbClr val="000000"/>
                </a:solidFill>
                <a:latin typeface="Arial" panose="020B0604020202020204" pitchFamily="34" charset="0"/>
              </a:rPr>
              <a:t>, irrespective of place of supply</a:t>
            </a:r>
          </a:p>
          <a:p>
            <a:r>
              <a:rPr lang="en-IN" sz="1600" dirty="0" smtClean="0">
                <a:solidFill>
                  <a:srgbClr val="000000"/>
                </a:solidFill>
                <a:latin typeface="Arial" panose="020B0604020202020204" pitchFamily="34" charset="0"/>
              </a:rPr>
              <a:t>Restrictions </a:t>
            </a:r>
            <a:r>
              <a:rPr lang="en-IN" sz="1600" dirty="0">
                <a:solidFill>
                  <a:srgbClr val="000000"/>
                </a:solidFill>
                <a:latin typeface="Arial" panose="020B0604020202020204" pitchFamily="34" charset="0"/>
              </a:rPr>
              <a:t>on input tax credits (similar to current regime) – no credit on </a:t>
            </a:r>
            <a:r>
              <a:rPr lang="en-IN" sz="1600" dirty="0" smtClean="0">
                <a:solidFill>
                  <a:srgbClr val="000000"/>
                </a:solidFill>
                <a:latin typeface="Arial" panose="020B0604020202020204" pitchFamily="34" charset="0"/>
              </a:rPr>
              <a:t>inputs/ input </a:t>
            </a:r>
            <a:r>
              <a:rPr lang="en-IN" sz="1600" dirty="0">
                <a:solidFill>
                  <a:srgbClr val="000000"/>
                </a:solidFill>
                <a:latin typeface="Arial" panose="020B0604020202020204" pitchFamily="34" charset="0"/>
              </a:rPr>
              <a:t>services used for private or personal consumption</a:t>
            </a:r>
          </a:p>
          <a:p>
            <a:r>
              <a:rPr lang="en-IN" sz="1600" dirty="0" smtClean="0">
                <a:solidFill>
                  <a:srgbClr val="000000"/>
                </a:solidFill>
                <a:latin typeface="Arial" panose="020B0604020202020204" pitchFamily="34" charset="0"/>
              </a:rPr>
              <a:t> </a:t>
            </a:r>
          </a:p>
          <a:p>
            <a:r>
              <a:rPr lang="en-IN" sz="1600" dirty="0" smtClean="0">
                <a:solidFill>
                  <a:srgbClr val="7030A1"/>
                </a:solidFill>
                <a:latin typeface="Arial" panose="020B0604020202020204" pitchFamily="34" charset="0"/>
              </a:rPr>
              <a:t>– </a:t>
            </a:r>
            <a:r>
              <a:rPr lang="en-IN" sz="1600" b="1" dirty="0">
                <a:solidFill>
                  <a:srgbClr val="7030A1"/>
                </a:solidFill>
                <a:latin typeface="Arial" panose="020B0604020202020204" pitchFamily="34" charset="0"/>
              </a:rPr>
              <a:t>Reversa</a:t>
            </a:r>
            <a:r>
              <a:rPr lang="en-IN" sz="1600" dirty="0">
                <a:solidFill>
                  <a:srgbClr val="000000"/>
                </a:solidFill>
                <a:latin typeface="Arial" panose="020B0604020202020204" pitchFamily="34" charset="0"/>
              </a:rPr>
              <a:t>l in respect of </a:t>
            </a:r>
            <a:r>
              <a:rPr lang="en-IN" sz="1600" b="1" dirty="0">
                <a:solidFill>
                  <a:srgbClr val="7030A1"/>
                </a:solidFill>
                <a:latin typeface="Arial" panose="020B0604020202020204" pitchFamily="34" charset="0"/>
              </a:rPr>
              <a:t>non-business use or exempt / non-taxable </a:t>
            </a:r>
            <a:r>
              <a:rPr lang="en-IN" sz="1600" dirty="0">
                <a:solidFill>
                  <a:srgbClr val="000000"/>
                </a:solidFill>
                <a:latin typeface="Arial" panose="020B0604020202020204" pitchFamily="34" charset="0"/>
              </a:rPr>
              <a:t>supplies</a:t>
            </a:r>
          </a:p>
          <a:p>
            <a:r>
              <a:rPr lang="en-IN" sz="1600" dirty="0">
                <a:solidFill>
                  <a:srgbClr val="000000"/>
                </a:solidFill>
                <a:latin typeface="Arial" panose="020B0604020202020204" pitchFamily="34" charset="0"/>
              </a:rPr>
              <a:t>– Credit of motor vehicle, construction works contract, employee related expenses </a:t>
            </a:r>
            <a:r>
              <a:rPr lang="en-IN" sz="1600" b="1" dirty="0">
                <a:solidFill>
                  <a:srgbClr val="7030A1"/>
                </a:solidFill>
                <a:latin typeface="Arial" panose="020B0604020202020204" pitchFamily="34" charset="0"/>
              </a:rPr>
              <a:t>ineligible</a:t>
            </a:r>
          </a:p>
          <a:p>
            <a:r>
              <a:rPr lang="en-IN" sz="1600" dirty="0">
                <a:solidFill>
                  <a:srgbClr val="000000"/>
                </a:solidFill>
                <a:latin typeface="Arial" panose="020B0604020202020204" pitchFamily="34" charset="0"/>
              </a:rPr>
              <a:t>– No credit of tax charged by person availing composition </a:t>
            </a:r>
            <a:r>
              <a:rPr lang="en-IN" sz="1600" dirty="0" smtClean="0">
                <a:solidFill>
                  <a:srgbClr val="000000"/>
                </a:solidFill>
                <a:latin typeface="Arial" panose="020B0604020202020204" pitchFamily="34" charset="0"/>
              </a:rPr>
              <a:t>scheme</a:t>
            </a:r>
          </a:p>
          <a:p>
            <a:endParaRPr lang="en-IN" sz="1600" dirty="0">
              <a:solidFill>
                <a:srgbClr val="000000"/>
              </a:solidFill>
              <a:latin typeface="Arial" panose="020B0604020202020204" pitchFamily="34" charset="0"/>
            </a:endParaRPr>
          </a:p>
          <a:p>
            <a:r>
              <a:rPr lang="en-IN" sz="1600" dirty="0">
                <a:solidFill>
                  <a:srgbClr val="000000"/>
                </a:solidFill>
                <a:latin typeface="Arial" panose="020B0604020202020204" pitchFamily="34" charset="0"/>
              </a:rPr>
              <a:t>• Credit available in respect of </a:t>
            </a:r>
            <a:r>
              <a:rPr lang="en-IN" sz="1600" b="1" dirty="0">
                <a:solidFill>
                  <a:srgbClr val="7030A1"/>
                </a:solidFill>
                <a:latin typeface="Arial" panose="020B0604020202020204" pitchFamily="34" charset="0"/>
              </a:rPr>
              <a:t>inputs / capital goods directly sent to job-worker </a:t>
            </a:r>
            <a:r>
              <a:rPr lang="en-IN" sz="1600" dirty="0">
                <a:solidFill>
                  <a:srgbClr val="000000"/>
                </a:solidFill>
                <a:latin typeface="Arial" panose="020B0604020202020204" pitchFamily="34" charset="0"/>
              </a:rPr>
              <a:t>subject </a:t>
            </a:r>
            <a:r>
              <a:rPr lang="en-IN" sz="1600" dirty="0" smtClean="0">
                <a:solidFill>
                  <a:srgbClr val="000000"/>
                </a:solidFill>
                <a:latin typeface="Arial" panose="020B0604020202020204" pitchFamily="34" charset="0"/>
              </a:rPr>
              <a:t>to conditions</a:t>
            </a:r>
            <a:r>
              <a:rPr lang="en-IN" sz="1600" dirty="0">
                <a:solidFill>
                  <a:srgbClr val="000000"/>
                </a:solidFill>
                <a:latin typeface="Arial" panose="020B0604020202020204" pitchFamily="34" charset="0"/>
              </a:rPr>
              <a:t>, however </a:t>
            </a:r>
            <a:r>
              <a:rPr lang="en-IN" sz="1600" b="1" dirty="0">
                <a:solidFill>
                  <a:srgbClr val="7030A1"/>
                </a:solidFill>
                <a:latin typeface="Arial" panose="020B0604020202020204" pitchFamily="34" charset="0"/>
              </a:rPr>
              <a:t>credit not available in respect of input services used by </a:t>
            </a:r>
            <a:r>
              <a:rPr lang="en-IN" sz="1600" b="1" dirty="0" smtClean="0">
                <a:solidFill>
                  <a:srgbClr val="7030A1"/>
                </a:solidFill>
                <a:latin typeface="Arial" panose="020B0604020202020204" pitchFamily="34" charset="0"/>
              </a:rPr>
              <a:t>job-worker</a:t>
            </a:r>
          </a:p>
          <a:p>
            <a:endParaRPr lang="en-IN" sz="1600" b="1" dirty="0">
              <a:solidFill>
                <a:srgbClr val="7030A1"/>
              </a:solidFill>
              <a:latin typeface="Arial" panose="020B0604020202020204" pitchFamily="34" charset="0"/>
            </a:endParaRPr>
          </a:p>
          <a:p>
            <a:r>
              <a:rPr lang="en-IN" sz="1600" dirty="0">
                <a:solidFill>
                  <a:srgbClr val="000000"/>
                </a:solidFill>
                <a:latin typeface="Arial" panose="020B0604020202020204" pitchFamily="34" charset="0"/>
              </a:rPr>
              <a:t>• No provision for adjustment of tax in case of </a:t>
            </a:r>
            <a:r>
              <a:rPr lang="en-IN" sz="1600" b="1" dirty="0">
                <a:solidFill>
                  <a:srgbClr val="7030A1"/>
                </a:solidFill>
                <a:latin typeface="Arial" panose="020B0604020202020204" pitchFamily="34" charset="0"/>
              </a:rPr>
              <a:t>bad </a:t>
            </a:r>
            <a:r>
              <a:rPr lang="en-IN" sz="1600" b="1" dirty="0" smtClean="0">
                <a:solidFill>
                  <a:srgbClr val="7030A1"/>
                </a:solidFill>
                <a:latin typeface="Arial" panose="020B0604020202020204" pitchFamily="34" charset="0"/>
              </a:rPr>
              <a:t>debts</a:t>
            </a:r>
          </a:p>
          <a:p>
            <a:endParaRPr lang="en-IN" sz="1600" b="1" dirty="0">
              <a:solidFill>
                <a:srgbClr val="7030A1"/>
              </a:solidFill>
              <a:latin typeface="Arial" panose="020B0604020202020204" pitchFamily="34" charset="0"/>
            </a:endParaRPr>
          </a:p>
          <a:p>
            <a:r>
              <a:rPr lang="en-IN" sz="1600" dirty="0">
                <a:solidFill>
                  <a:srgbClr val="000000"/>
                </a:solidFill>
                <a:latin typeface="Arial" panose="020B0604020202020204" pitchFamily="34" charset="0"/>
              </a:rPr>
              <a:t>• Credit to be availed within </a:t>
            </a:r>
            <a:r>
              <a:rPr lang="en-IN" sz="1600" b="1" dirty="0">
                <a:solidFill>
                  <a:srgbClr val="7030A1"/>
                </a:solidFill>
                <a:latin typeface="Arial" panose="020B0604020202020204" pitchFamily="34" charset="0"/>
              </a:rPr>
              <a:t>one year </a:t>
            </a:r>
            <a:r>
              <a:rPr lang="en-IN" sz="1600" dirty="0">
                <a:solidFill>
                  <a:srgbClr val="000000"/>
                </a:solidFill>
                <a:latin typeface="Arial" panose="020B0604020202020204" pitchFamily="34" charset="0"/>
              </a:rPr>
              <a:t>from date of invoice; subject to earlier of filing of </a:t>
            </a:r>
            <a:r>
              <a:rPr lang="en-IN" sz="1600" dirty="0" smtClean="0">
                <a:solidFill>
                  <a:srgbClr val="000000"/>
                </a:solidFill>
                <a:latin typeface="Arial" panose="020B0604020202020204" pitchFamily="34" charset="0"/>
              </a:rPr>
              <a:t>annual return </a:t>
            </a:r>
            <a:r>
              <a:rPr lang="en-IN" sz="1600" dirty="0">
                <a:solidFill>
                  <a:srgbClr val="000000"/>
                </a:solidFill>
                <a:latin typeface="Arial" panose="020B0604020202020204" pitchFamily="34" charset="0"/>
              </a:rPr>
              <a:t>(31st December) or  </a:t>
            </a:r>
            <a:r>
              <a:rPr lang="en-IN" sz="1600" dirty="0" smtClean="0">
                <a:solidFill>
                  <a:srgbClr val="000000"/>
                </a:solidFill>
                <a:latin typeface="Arial" panose="020B0604020202020204" pitchFamily="34" charset="0"/>
              </a:rPr>
              <a:t>return </a:t>
            </a:r>
            <a:r>
              <a:rPr lang="en-IN" sz="1600" dirty="0">
                <a:solidFill>
                  <a:srgbClr val="000000"/>
                </a:solidFill>
                <a:latin typeface="Arial" panose="020B0604020202020204" pitchFamily="34" charset="0"/>
              </a:rPr>
              <a:t>for month of September (20th October) following end </a:t>
            </a:r>
            <a:r>
              <a:rPr lang="en-IN" sz="1600" dirty="0" smtClean="0">
                <a:solidFill>
                  <a:srgbClr val="000000"/>
                </a:solidFill>
                <a:latin typeface="Arial" panose="020B0604020202020204" pitchFamily="34" charset="0"/>
              </a:rPr>
              <a:t>of financial year</a:t>
            </a:r>
          </a:p>
          <a:p>
            <a:endParaRPr lang="en-IN" sz="1600" dirty="0">
              <a:solidFill>
                <a:srgbClr val="000000"/>
              </a:solidFill>
              <a:latin typeface="Arial" panose="020B0604020202020204" pitchFamily="34" charset="0"/>
            </a:endParaRPr>
          </a:p>
          <a:p>
            <a:r>
              <a:rPr lang="en-IN" sz="1600" dirty="0">
                <a:solidFill>
                  <a:srgbClr val="000000"/>
                </a:solidFill>
                <a:latin typeface="Arial" panose="020B0604020202020204" pitchFamily="34" charset="0"/>
              </a:rPr>
              <a:t>• Provision regarding </a:t>
            </a:r>
            <a:r>
              <a:rPr lang="en-IN" sz="1600" b="1" dirty="0">
                <a:solidFill>
                  <a:srgbClr val="7030A1"/>
                </a:solidFill>
                <a:latin typeface="Arial" panose="020B0604020202020204" pitchFamily="34" charset="0"/>
              </a:rPr>
              <a:t>transfer of input tax </a:t>
            </a:r>
            <a:r>
              <a:rPr lang="en-IN" sz="1600" dirty="0">
                <a:solidFill>
                  <a:srgbClr val="000000"/>
                </a:solidFill>
                <a:latin typeface="Arial" panose="020B0604020202020204" pitchFamily="34" charset="0"/>
              </a:rPr>
              <a:t>in case of sale, merger ,transfer etc. of </a:t>
            </a:r>
            <a:r>
              <a:rPr lang="en-IN" sz="1600" dirty="0" smtClean="0">
                <a:solidFill>
                  <a:srgbClr val="000000"/>
                </a:solidFill>
                <a:latin typeface="Arial" panose="020B0604020202020204" pitchFamily="34" charset="0"/>
              </a:rPr>
              <a:t>business</a:t>
            </a:r>
          </a:p>
          <a:p>
            <a:endParaRPr lang="en-IN" sz="1600" dirty="0">
              <a:solidFill>
                <a:srgbClr val="000000"/>
              </a:solidFill>
              <a:latin typeface="Arial" panose="020B0604020202020204" pitchFamily="34" charset="0"/>
            </a:endParaRPr>
          </a:p>
          <a:p>
            <a:r>
              <a:rPr lang="en-IN" sz="1600" dirty="0">
                <a:solidFill>
                  <a:srgbClr val="000000"/>
                </a:solidFill>
                <a:latin typeface="Arial" panose="020B0604020202020204" pitchFamily="34" charset="0"/>
              </a:rPr>
              <a:t>• Distribution of credit by </a:t>
            </a:r>
            <a:r>
              <a:rPr lang="en-IN" sz="1600" b="1" dirty="0">
                <a:solidFill>
                  <a:srgbClr val="7030A1"/>
                </a:solidFill>
                <a:latin typeface="Arial" panose="020B0604020202020204" pitchFamily="34" charset="0"/>
              </a:rPr>
              <a:t>Input service distributor</a:t>
            </a:r>
            <a:r>
              <a:rPr lang="en-IN" sz="1600" dirty="0">
                <a:solidFill>
                  <a:srgbClr val="000000"/>
                </a:solidFill>
                <a:latin typeface="Arial" panose="020B0604020202020204" pitchFamily="34" charset="0"/>
              </a:rPr>
              <a:t>, largely in alignment with existing principles</a:t>
            </a:r>
            <a:endParaRPr lang="en-IN" sz="1600" b="1" dirty="0">
              <a:solidFill>
                <a:srgbClr val="674897"/>
              </a:solidFill>
              <a:latin typeface="Arial" panose="020B0604020202020204" pitchFamily="34" charset="0"/>
            </a:endParaRPr>
          </a:p>
        </p:txBody>
      </p:sp>
      <p:sp>
        <p:nvSpPr>
          <p:cNvPr id="16" name="Rectangle 15"/>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INPUT TAX CREDIT</a:t>
            </a:r>
            <a:endParaRPr lang="en-IN" sz="2800" b="1" dirty="0">
              <a:solidFill>
                <a:srgbClr val="00206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008" y="375960"/>
            <a:ext cx="2277237" cy="93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37950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5" name="Rectangle 1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a:solidFill>
                  <a:srgbClr val="674897"/>
                </a:solidFill>
                <a:latin typeface="Arial" panose="020B0604020202020204" pitchFamily="34" charset="0"/>
              </a:rPr>
              <a:t>Claim of Input Tax Credit ('ITC')</a:t>
            </a:r>
          </a:p>
          <a:p>
            <a:r>
              <a:rPr lang="en-IN" sz="1600" dirty="0">
                <a:solidFill>
                  <a:srgbClr val="000000"/>
                </a:solidFill>
                <a:latin typeface="Arial" panose="020B0604020202020204" pitchFamily="34" charset="0"/>
              </a:rPr>
              <a:t>• Input tax credit to be allowed basis </a:t>
            </a:r>
            <a:r>
              <a:rPr lang="en-IN" sz="1600" b="1" dirty="0">
                <a:solidFill>
                  <a:srgbClr val="7030A1"/>
                </a:solidFill>
                <a:latin typeface="Arial" panose="020B0604020202020204" pitchFamily="34" charset="0"/>
              </a:rPr>
              <a:t>electronic ledger</a:t>
            </a:r>
            <a:r>
              <a:rPr lang="en-IN" sz="1600" dirty="0">
                <a:solidFill>
                  <a:srgbClr val="7030A1"/>
                </a:solidFill>
                <a:latin typeface="Arial" panose="020B0604020202020204" pitchFamily="34" charset="0"/>
              </a:rPr>
              <a:t>;</a:t>
            </a:r>
          </a:p>
          <a:p>
            <a:r>
              <a:rPr lang="en-IN" sz="1600" dirty="0">
                <a:solidFill>
                  <a:srgbClr val="000000"/>
                </a:solidFill>
                <a:latin typeface="Arial" panose="020B0604020202020204" pitchFamily="34" charset="0"/>
              </a:rPr>
              <a:t>– Every taxable person to upload details of all inward &amp; outward supplies electronically</a:t>
            </a:r>
          </a:p>
          <a:p>
            <a:r>
              <a:rPr lang="en-IN" sz="1600" dirty="0">
                <a:solidFill>
                  <a:srgbClr val="000000"/>
                </a:solidFill>
                <a:latin typeface="Arial" panose="020B0604020202020204" pitchFamily="34" charset="0"/>
              </a:rPr>
              <a:t>– Provisional entitlement of tax credit basis self-assessment</a:t>
            </a:r>
          </a:p>
          <a:p>
            <a:r>
              <a:rPr lang="en-IN" sz="1600" dirty="0">
                <a:solidFill>
                  <a:srgbClr val="000000"/>
                </a:solidFill>
                <a:latin typeface="Arial" panose="020B0604020202020204" pitchFamily="34" charset="0"/>
              </a:rPr>
              <a:t>– Matching of ITC claim based on inward supplies with corresponding outward supplies</a:t>
            </a:r>
          </a:p>
          <a:p>
            <a:r>
              <a:rPr lang="en-IN" sz="1600" dirty="0">
                <a:solidFill>
                  <a:srgbClr val="000000"/>
                </a:solidFill>
                <a:latin typeface="Arial" panose="020B0604020202020204" pitchFamily="34" charset="0"/>
              </a:rPr>
              <a:t>– Recipient liable to pay tax if </a:t>
            </a:r>
            <a:r>
              <a:rPr lang="en-IN" sz="1600" dirty="0" err="1">
                <a:solidFill>
                  <a:srgbClr val="000000"/>
                </a:solidFill>
                <a:latin typeface="Arial" panose="020B0604020202020204" pitchFamily="34" charset="0"/>
              </a:rPr>
              <a:t>mis</a:t>
            </a:r>
            <a:r>
              <a:rPr lang="en-IN" sz="1600" dirty="0">
                <a:solidFill>
                  <a:srgbClr val="000000"/>
                </a:solidFill>
                <a:latin typeface="Arial" panose="020B0604020202020204" pitchFamily="34" charset="0"/>
              </a:rPr>
              <a:t>-match arises; in month of communication of such </a:t>
            </a:r>
            <a:r>
              <a:rPr lang="en-IN" sz="1600" dirty="0" err="1">
                <a:solidFill>
                  <a:srgbClr val="000000"/>
                </a:solidFill>
                <a:latin typeface="Arial" panose="020B0604020202020204" pitchFamily="34" charset="0"/>
              </a:rPr>
              <a:t>mis</a:t>
            </a:r>
            <a:r>
              <a:rPr lang="en-IN" sz="1600" dirty="0">
                <a:solidFill>
                  <a:srgbClr val="000000"/>
                </a:solidFill>
                <a:latin typeface="Arial" panose="020B0604020202020204" pitchFamily="34" charset="0"/>
              </a:rPr>
              <a:t>-match</a:t>
            </a:r>
          </a:p>
          <a:p>
            <a:r>
              <a:rPr lang="en-IN" sz="1600" dirty="0">
                <a:solidFill>
                  <a:srgbClr val="000000"/>
                </a:solidFill>
                <a:latin typeface="Arial" panose="020B0604020202020204" pitchFamily="34" charset="0"/>
              </a:rPr>
              <a:t>– Upon rectification by supplier, output tax liability of recipient reduced to extent of above payment</a:t>
            </a:r>
          </a:p>
          <a:p>
            <a:r>
              <a:rPr lang="en-IN" sz="1600" dirty="0">
                <a:solidFill>
                  <a:srgbClr val="000000"/>
                </a:solidFill>
                <a:latin typeface="Arial" panose="020B0604020202020204" pitchFamily="34" charset="0"/>
              </a:rPr>
              <a:t>– Matching of output tax liability reduction claim of supplier with corresponding reduction of input </a:t>
            </a:r>
            <a:r>
              <a:rPr lang="en-IN" sz="1600" dirty="0" smtClean="0">
                <a:solidFill>
                  <a:srgbClr val="000000"/>
                </a:solidFill>
                <a:latin typeface="Arial" panose="020B0604020202020204" pitchFamily="34" charset="0"/>
              </a:rPr>
              <a:t>tax credit </a:t>
            </a:r>
            <a:r>
              <a:rPr lang="en-IN" sz="1600" dirty="0">
                <a:solidFill>
                  <a:srgbClr val="000000"/>
                </a:solidFill>
                <a:latin typeface="Arial" panose="020B0604020202020204" pitchFamily="34" charset="0"/>
              </a:rPr>
              <a:t>by </a:t>
            </a:r>
            <a:r>
              <a:rPr lang="en-IN" sz="1600" dirty="0" smtClean="0">
                <a:solidFill>
                  <a:srgbClr val="000000"/>
                </a:solidFill>
                <a:latin typeface="Arial" panose="020B0604020202020204" pitchFamily="34" charset="0"/>
              </a:rPr>
              <a:t>recipient</a:t>
            </a:r>
          </a:p>
          <a:p>
            <a:endParaRPr lang="en-IN" sz="1600" b="1" dirty="0">
              <a:solidFill>
                <a:srgbClr val="000000"/>
              </a:solidFill>
              <a:latin typeface="Arial" panose="020B0604020202020204" pitchFamily="34" charset="0"/>
            </a:endParaRPr>
          </a:p>
          <a:p>
            <a:endParaRPr lang="en-IN" sz="1600" b="1" dirty="0" smtClean="0">
              <a:solidFill>
                <a:srgbClr val="000000"/>
              </a:solidFill>
              <a:latin typeface="Arial" panose="020B0604020202020204" pitchFamily="34" charset="0"/>
            </a:endParaRPr>
          </a:p>
          <a:p>
            <a:endParaRPr lang="en-IN" sz="1600" b="1" dirty="0">
              <a:solidFill>
                <a:srgbClr val="000000"/>
              </a:solidFill>
              <a:latin typeface="Arial" panose="020B0604020202020204" pitchFamily="34" charset="0"/>
            </a:endParaRPr>
          </a:p>
          <a:p>
            <a:endParaRPr lang="en-IN" sz="1600" b="1" dirty="0" smtClean="0">
              <a:solidFill>
                <a:srgbClr val="000000"/>
              </a:solidFill>
              <a:latin typeface="Arial" panose="020B0604020202020204" pitchFamily="34" charset="0"/>
            </a:endParaRPr>
          </a:p>
          <a:p>
            <a:endParaRPr lang="en-IN" sz="1600" b="1" dirty="0">
              <a:solidFill>
                <a:srgbClr val="000000"/>
              </a:solidFill>
              <a:latin typeface="Arial" panose="020B0604020202020204" pitchFamily="34" charset="0"/>
            </a:endParaRPr>
          </a:p>
          <a:p>
            <a:endParaRPr lang="en-IN" sz="1600" b="1" dirty="0" smtClean="0">
              <a:solidFill>
                <a:srgbClr val="000000"/>
              </a:solidFill>
              <a:latin typeface="Arial" panose="020B0604020202020204" pitchFamily="34" charset="0"/>
            </a:endParaRPr>
          </a:p>
          <a:p>
            <a:endParaRPr lang="en-IN" sz="1600" b="1" dirty="0">
              <a:solidFill>
                <a:srgbClr val="000000"/>
              </a:solidFill>
              <a:latin typeface="Arial" panose="020B0604020202020204" pitchFamily="34" charset="0"/>
            </a:endParaRPr>
          </a:p>
          <a:p>
            <a:endParaRPr lang="en-IN" sz="1600" b="1" dirty="0" smtClean="0">
              <a:solidFill>
                <a:srgbClr val="000000"/>
              </a:solidFill>
              <a:latin typeface="Arial" panose="020B0604020202020204" pitchFamily="34" charset="0"/>
            </a:endParaRPr>
          </a:p>
          <a:p>
            <a:endParaRPr lang="en-IN" sz="1600" b="1" dirty="0">
              <a:solidFill>
                <a:srgbClr val="000000"/>
              </a:solidFill>
              <a:latin typeface="Arial" panose="020B0604020202020204" pitchFamily="34" charset="0"/>
            </a:endParaRPr>
          </a:p>
          <a:p>
            <a:endParaRPr lang="en-IN" sz="1600" b="1" dirty="0" smtClean="0">
              <a:solidFill>
                <a:srgbClr val="000000"/>
              </a:solidFill>
              <a:latin typeface="Arial" panose="020B0604020202020204" pitchFamily="34" charset="0"/>
            </a:endParaRPr>
          </a:p>
          <a:p>
            <a:endParaRPr lang="en-IN" sz="1600" b="1" dirty="0" smtClean="0">
              <a:solidFill>
                <a:srgbClr val="674897"/>
              </a:solidFill>
              <a:latin typeface="Arial" panose="020B0604020202020204" pitchFamily="34" charset="0"/>
            </a:endParaRPr>
          </a:p>
        </p:txBody>
      </p:sp>
      <p:sp>
        <p:nvSpPr>
          <p:cNvPr id="16" name="Rectangle 15"/>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INPUT TAX CREDIT</a:t>
            </a:r>
            <a:endParaRPr lang="en-IN" sz="2800" b="1" dirty="0">
              <a:solidFill>
                <a:srgbClr val="002060"/>
              </a:solidFill>
            </a:endParaRPr>
          </a:p>
        </p:txBody>
      </p:sp>
      <p:sp>
        <p:nvSpPr>
          <p:cNvPr id="17" name="Slide Number Placeholder 4"/>
          <p:cNvSpPr>
            <a:spLocks noGrp="1"/>
          </p:cNvSpPr>
          <p:nvPr/>
        </p:nvSpPr>
        <p:spPr bwMode="gray">
          <a:xfrm>
            <a:off x="531814" y="966317"/>
            <a:ext cx="779767"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2000" kern="1200">
                <a:solidFill>
                  <a:srgbClr val="FEFFFF"/>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C180EA80-BBD7-4EAE-B5E2-169A3AE9F1E9}" type="slidenum">
              <a:rPr lang="en-US" smtClean="0"/>
              <a:pPr>
                <a:defRPr/>
              </a:pPr>
              <a:t>23</a:t>
            </a:fld>
            <a:endParaRPr lang="en-US" dirty="0"/>
          </a:p>
        </p:txBody>
      </p:sp>
      <p:sp>
        <p:nvSpPr>
          <p:cNvPr id="7" name="Title 1"/>
          <p:cNvSpPr>
            <a:spLocks noGrp="1"/>
          </p:cNvSpPr>
          <p:nvPr>
            <p:ph type="title"/>
          </p:nvPr>
        </p:nvSpPr>
        <p:spPr>
          <a:xfrm>
            <a:off x="475137" y="3153818"/>
            <a:ext cx="10981759" cy="369313"/>
          </a:xfrm>
          <a:solidFill>
            <a:schemeClr val="bg1"/>
          </a:solidFill>
        </p:spPr>
        <p:txBody>
          <a:bodyPr>
            <a:normAutofit/>
          </a:bodyPr>
          <a:lstStyle/>
          <a:p>
            <a:r>
              <a:rPr lang="en-US" sz="1800" b="1" dirty="0" smtClean="0">
                <a:solidFill>
                  <a:srgbClr val="7030A0"/>
                </a:solidFill>
              </a:rPr>
              <a:t>Proposed Flow of ITC Credit-</a:t>
            </a:r>
            <a:r>
              <a:rPr lang="en-US" sz="1800" b="1" dirty="0">
                <a:solidFill>
                  <a:srgbClr val="FF0000"/>
                </a:solidFill>
              </a:rPr>
              <a:t>ITC credit of SGST is not available for CGST or </a:t>
            </a:r>
            <a:r>
              <a:rPr lang="en-US" sz="1800" b="1" dirty="0" smtClean="0">
                <a:solidFill>
                  <a:srgbClr val="FF0000"/>
                </a:solidFill>
              </a:rPr>
              <a:t>vice-a-versa</a:t>
            </a:r>
            <a:endParaRPr lang="en-US" sz="1800" b="1" dirty="0">
              <a:solidFill>
                <a:srgbClr val="7030A0"/>
              </a:solidFill>
            </a:endParaRPr>
          </a:p>
        </p:txBody>
      </p:sp>
      <p:sp>
        <p:nvSpPr>
          <p:cNvPr id="10" name="Rounded Rectangle 9"/>
          <p:cNvSpPr/>
          <p:nvPr/>
        </p:nvSpPr>
        <p:spPr>
          <a:xfrm>
            <a:off x="3094003" y="3600422"/>
            <a:ext cx="1087088" cy="643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IGST Input</a:t>
            </a:r>
          </a:p>
        </p:txBody>
      </p:sp>
      <p:sp>
        <p:nvSpPr>
          <p:cNvPr id="11" name="Rounded Rectangle 10"/>
          <p:cNvSpPr/>
          <p:nvPr/>
        </p:nvSpPr>
        <p:spPr>
          <a:xfrm>
            <a:off x="7635805" y="3600422"/>
            <a:ext cx="1147483" cy="643636"/>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IGST </a:t>
            </a:r>
          </a:p>
          <a:p>
            <a:pPr algn="ctr"/>
            <a:r>
              <a:rPr lang="en-US" dirty="0"/>
              <a:t>Output</a:t>
            </a:r>
          </a:p>
        </p:txBody>
      </p:sp>
      <p:sp>
        <p:nvSpPr>
          <p:cNvPr id="12" name="Rounded Rectangle 11"/>
          <p:cNvSpPr/>
          <p:nvPr/>
        </p:nvSpPr>
        <p:spPr>
          <a:xfrm>
            <a:off x="3124201" y="4676948"/>
            <a:ext cx="1026695" cy="643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SGST Input</a:t>
            </a:r>
          </a:p>
        </p:txBody>
      </p:sp>
      <p:sp>
        <p:nvSpPr>
          <p:cNvPr id="18" name="Rounded Rectangle 17"/>
          <p:cNvSpPr/>
          <p:nvPr/>
        </p:nvSpPr>
        <p:spPr>
          <a:xfrm>
            <a:off x="3124200" y="5643565"/>
            <a:ext cx="1087088" cy="643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CGST Input</a:t>
            </a:r>
          </a:p>
        </p:txBody>
      </p:sp>
      <p:sp>
        <p:nvSpPr>
          <p:cNvPr id="19" name="Rounded Rectangle 18"/>
          <p:cNvSpPr/>
          <p:nvPr/>
        </p:nvSpPr>
        <p:spPr>
          <a:xfrm>
            <a:off x="7635805" y="4708385"/>
            <a:ext cx="1147483" cy="643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SGST </a:t>
            </a:r>
          </a:p>
          <a:p>
            <a:pPr algn="ctr"/>
            <a:r>
              <a:rPr lang="en-US" dirty="0"/>
              <a:t>Out put</a:t>
            </a:r>
          </a:p>
        </p:txBody>
      </p:sp>
      <p:sp>
        <p:nvSpPr>
          <p:cNvPr id="20" name="Rounded Rectangle 19"/>
          <p:cNvSpPr/>
          <p:nvPr/>
        </p:nvSpPr>
        <p:spPr>
          <a:xfrm>
            <a:off x="7696200" y="5625650"/>
            <a:ext cx="1087088" cy="59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CGST</a:t>
            </a:r>
          </a:p>
          <a:p>
            <a:pPr algn="ctr"/>
            <a:r>
              <a:rPr lang="en-US" dirty="0"/>
              <a:t>Out put</a:t>
            </a:r>
          </a:p>
        </p:txBody>
      </p:sp>
      <p:cxnSp>
        <p:nvCxnSpPr>
          <p:cNvPr id="21" name="Straight Arrow Connector 20"/>
          <p:cNvCxnSpPr/>
          <p:nvPr/>
        </p:nvCxnSpPr>
        <p:spPr>
          <a:xfrm flipV="1">
            <a:off x="3934178" y="4922638"/>
            <a:ext cx="3701629" cy="75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3"/>
            <a:endCxn id="20" idx="1"/>
          </p:cNvCxnSpPr>
          <p:nvPr/>
        </p:nvCxnSpPr>
        <p:spPr>
          <a:xfrm flipV="1">
            <a:off x="4211288" y="5920652"/>
            <a:ext cx="3484912" cy="447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1" idx="1"/>
          </p:cNvCxnSpPr>
          <p:nvPr/>
        </p:nvCxnSpPr>
        <p:spPr>
          <a:xfrm>
            <a:off x="4181092" y="3922240"/>
            <a:ext cx="34547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235824" y="3642326"/>
            <a:ext cx="3276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35824" y="3642326"/>
            <a:ext cx="3352800" cy="2126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235824" y="4064042"/>
            <a:ext cx="3276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35824" y="4099526"/>
            <a:ext cx="3352800" cy="1821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008" y="375960"/>
            <a:ext cx="2277237" cy="93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987537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5" name="Rectangle 1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600" b="1" dirty="0" smtClean="0">
              <a:solidFill>
                <a:srgbClr val="674897"/>
              </a:solidFill>
              <a:latin typeface="Arial" panose="020B0604020202020204" pitchFamily="34" charset="0"/>
            </a:endParaRPr>
          </a:p>
          <a:p>
            <a:endParaRPr lang="en-IN" sz="1600" b="1" dirty="0" smtClean="0">
              <a:solidFill>
                <a:srgbClr val="674897"/>
              </a:solidFill>
              <a:latin typeface="Arial" panose="020B0604020202020204" pitchFamily="34" charset="0"/>
            </a:endParaRPr>
          </a:p>
        </p:txBody>
      </p:sp>
      <p:sp>
        <p:nvSpPr>
          <p:cNvPr id="16" name="Rectangle 15"/>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solidFill>
                  <a:srgbClr val="002060"/>
                </a:solidFill>
              </a:rPr>
              <a:t>GST Set off </a:t>
            </a:r>
            <a:r>
              <a:rPr lang="en-IN" sz="2800" b="1" dirty="0" smtClean="0">
                <a:solidFill>
                  <a:srgbClr val="002060"/>
                </a:solidFill>
              </a:rPr>
              <a:t>Chain</a:t>
            </a:r>
            <a:endParaRPr lang="en-IN" sz="2800" b="1" dirty="0">
              <a:solidFill>
                <a:srgbClr val="002060"/>
              </a:solidFill>
            </a:endParaRPr>
          </a:p>
        </p:txBody>
      </p:sp>
      <p:graphicFrame>
        <p:nvGraphicFramePr>
          <p:cNvPr id="6" name="Content Placeholder 7"/>
          <p:cNvGraphicFramePr>
            <a:graphicFrameLocks noGrp="1"/>
          </p:cNvGraphicFramePr>
          <p:nvPr>
            <p:extLst>
              <p:ext uri="{D42A27DB-BD31-4B8C-83A1-F6EECF244321}">
                <p14:modId xmlns:p14="http://schemas.microsoft.com/office/powerpoint/2010/main" val="3961637091"/>
              </p:ext>
            </p:extLst>
          </p:nvPr>
        </p:nvGraphicFramePr>
        <p:xfrm>
          <a:off x="1981200" y="1668672"/>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7008" y="375960"/>
            <a:ext cx="2277237" cy="93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49204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33"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34" name="Rectangle 33"/>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35" name="Rectangle 34"/>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CONCEPT OF IGST</a:t>
            </a:r>
            <a:endParaRPr lang="en-IN" sz="2800" b="1" dirty="0">
              <a:solidFill>
                <a:srgbClr val="002060"/>
              </a:solidFill>
            </a:endParaRPr>
          </a:p>
        </p:txBody>
      </p:sp>
      <p:sp>
        <p:nvSpPr>
          <p:cNvPr id="36" name="Content Placeholder 2"/>
          <p:cNvSpPr txBox="1">
            <a:spLocks/>
          </p:cNvSpPr>
          <p:nvPr/>
        </p:nvSpPr>
        <p:spPr>
          <a:xfrm>
            <a:off x="586848" y="1142999"/>
            <a:ext cx="11027397" cy="56228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mtClean="0"/>
              <a:t>Centre would levy IGST which would be </a:t>
            </a:r>
            <a:r>
              <a:rPr lang="en-US" b="1" smtClean="0">
                <a:solidFill>
                  <a:srgbClr val="FF0000"/>
                </a:solidFill>
              </a:rPr>
              <a:t>CGST plus SGST</a:t>
            </a:r>
            <a:r>
              <a:rPr lang="en-US" smtClean="0"/>
              <a:t> on all Inter State transactions,</a:t>
            </a:r>
          </a:p>
          <a:p>
            <a:pPr algn="l"/>
            <a:r>
              <a:rPr lang="en-US" smtClean="0">
                <a:solidFill>
                  <a:schemeClr val="tx2"/>
                </a:solidFill>
              </a:rPr>
              <a:t>The inter-State seller will charge &amp; pay IGST in his state on value additions after adjusting available credit of </a:t>
            </a:r>
            <a:r>
              <a:rPr lang="en-US" smtClean="0">
                <a:solidFill>
                  <a:srgbClr val="FF0000"/>
                </a:solidFill>
              </a:rPr>
              <a:t>IGST, CGST, and SGST</a:t>
            </a:r>
            <a:r>
              <a:rPr lang="en-US" smtClean="0">
                <a:solidFill>
                  <a:schemeClr val="tx2"/>
                </a:solidFill>
              </a:rPr>
              <a:t> on his purchases,</a:t>
            </a:r>
          </a:p>
          <a:p>
            <a:pPr algn="l"/>
            <a:r>
              <a:rPr lang="en-US" smtClean="0"/>
              <a:t>The Exporting State will </a:t>
            </a:r>
            <a:r>
              <a:rPr lang="en-US" smtClean="0">
                <a:solidFill>
                  <a:srgbClr val="FF0000"/>
                </a:solidFill>
              </a:rPr>
              <a:t>transfer</a:t>
            </a:r>
            <a:r>
              <a:rPr lang="en-US" smtClean="0"/>
              <a:t> to the Centre </a:t>
            </a:r>
            <a:r>
              <a:rPr lang="en-US" smtClean="0">
                <a:solidFill>
                  <a:srgbClr val="FF0000"/>
                </a:solidFill>
              </a:rPr>
              <a:t>the credit of SGST</a:t>
            </a:r>
            <a:r>
              <a:rPr lang="en-US" smtClean="0"/>
              <a:t> used in payment of IGST, </a:t>
            </a:r>
          </a:p>
          <a:p>
            <a:pPr algn="l"/>
            <a:r>
              <a:rPr lang="en-US" smtClean="0">
                <a:solidFill>
                  <a:schemeClr val="tx2"/>
                </a:solidFill>
              </a:rPr>
              <a:t>The Importing dealer will claim credit of IGST while discharging his output tax liability in his own State,</a:t>
            </a:r>
          </a:p>
          <a:p>
            <a:pPr algn="l"/>
            <a:r>
              <a:rPr lang="en-US" smtClean="0"/>
              <a:t>The Centre will </a:t>
            </a:r>
            <a:r>
              <a:rPr lang="en-US" b="1" smtClean="0">
                <a:solidFill>
                  <a:srgbClr val="FF0000"/>
                </a:solidFill>
              </a:rPr>
              <a:t>transfer</a:t>
            </a:r>
            <a:r>
              <a:rPr lang="en-US" smtClean="0"/>
              <a:t> to the importing State the </a:t>
            </a:r>
            <a:r>
              <a:rPr lang="en-US" b="1" smtClean="0">
                <a:solidFill>
                  <a:srgbClr val="FF0000"/>
                </a:solidFill>
              </a:rPr>
              <a:t>credit of IGST</a:t>
            </a:r>
            <a:r>
              <a:rPr lang="en-US" smtClean="0"/>
              <a:t> used in payment of SGST,</a:t>
            </a:r>
          </a:p>
          <a:p>
            <a:pPr algn="l"/>
            <a:r>
              <a:rPr lang="en-US" smtClean="0">
                <a:solidFill>
                  <a:schemeClr val="tx2"/>
                </a:solidFill>
              </a:rPr>
              <a:t>The relevant information will also be submitted to the Central Agency which will act as a </a:t>
            </a:r>
            <a:r>
              <a:rPr lang="en-US" b="1" i="1" smtClean="0">
                <a:solidFill>
                  <a:schemeClr val="tx2"/>
                </a:solidFill>
              </a:rPr>
              <a:t>clearing house mechanism.</a:t>
            </a:r>
            <a:endParaRPr lang="en-US" b="1" i="1" dirty="0">
              <a:solidFill>
                <a:schemeClr val="tx2"/>
              </a:solidFill>
            </a:endParaRPr>
          </a:p>
        </p:txBody>
      </p:sp>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48501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9"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0" name="Rectangle 9"/>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endParaRPr lang="en-IN" sz="2000" dirty="0">
              <a:solidFill>
                <a:prstClr val="black"/>
              </a:solidFill>
            </a:endParaRPr>
          </a:p>
          <a:p>
            <a:pPr marL="342900" indent="-342900">
              <a:buFont typeface="Wingdings" panose="05000000000000000000" pitchFamily="2" charset="2"/>
              <a:buChar char="§"/>
            </a:pPr>
            <a:r>
              <a:rPr lang="en-IN" sz="2400" b="1" dirty="0" smtClean="0">
                <a:solidFill>
                  <a:srgbClr val="002060"/>
                </a:solidFill>
              </a:rPr>
              <a:t> GST rate has not been defined in the draft law released. </a:t>
            </a:r>
          </a:p>
          <a:p>
            <a:pPr marL="342900" indent="-342900">
              <a:buFont typeface="Wingdings" panose="05000000000000000000" pitchFamily="2" charset="2"/>
              <a:buChar char="§"/>
            </a:pPr>
            <a:r>
              <a:rPr lang="en-IN" sz="2400" b="1" dirty="0" smtClean="0">
                <a:solidFill>
                  <a:srgbClr val="002060"/>
                </a:solidFill>
              </a:rPr>
              <a:t>Report submitted by Chief Economic Adviser of India(</a:t>
            </a:r>
            <a:r>
              <a:rPr lang="en-IN" sz="2400" b="1" dirty="0" err="1" smtClean="0">
                <a:solidFill>
                  <a:srgbClr val="002060"/>
                </a:solidFill>
              </a:rPr>
              <a:t>Mr.</a:t>
            </a:r>
            <a:r>
              <a:rPr lang="en-IN" sz="2400" b="1" dirty="0" smtClean="0">
                <a:solidFill>
                  <a:srgbClr val="002060"/>
                </a:solidFill>
              </a:rPr>
              <a:t> </a:t>
            </a:r>
            <a:r>
              <a:rPr lang="en-IN" sz="2400" b="1" dirty="0" err="1" smtClean="0">
                <a:solidFill>
                  <a:srgbClr val="002060"/>
                </a:solidFill>
              </a:rPr>
              <a:t>Arvind</a:t>
            </a:r>
            <a:r>
              <a:rPr lang="en-IN" sz="2400" b="1" dirty="0" smtClean="0">
                <a:solidFill>
                  <a:srgbClr val="002060"/>
                </a:solidFill>
              </a:rPr>
              <a:t> </a:t>
            </a:r>
            <a:r>
              <a:rPr lang="en-IN" sz="2400" b="1" dirty="0" err="1" smtClean="0">
                <a:solidFill>
                  <a:srgbClr val="002060"/>
                </a:solidFill>
              </a:rPr>
              <a:t>Subramanium</a:t>
            </a:r>
            <a:r>
              <a:rPr lang="en-IN" sz="2400" b="1" dirty="0" smtClean="0">
                <a:solidFill>
                  <a:srgbClr val="002060"/>
                </a:solidFill>
              </a:rPr>
              <a:t>) has recommended following rates</a:t>
            </a:r>
          </a:p>
          <a:p>
            <a:pPr marL="285750" indent="-285750">
              <a:buFontTx/>
              <a:buChar char="-"/>
            </a:pPr>
            <a:r>
              <a:rPr lang="en-US" b="1" dirty="0" smtClean="0">
                <a:solidFill>
                  <a:schemeClr val="tx1"/>
                </a:solidFill>
                <a:latin typeface="+mj-lt"/>
                <a:cs typeface="Times New Roman" panose="02020603050405020304" pitchFamily="18" charset="0"/>
              </a:rPr>
              <a:t>The Revenue Neutral Rate </a:t>
            </a:r>
            <a:r>
              <a:rPr lang="en-US" b="1" dirty="0" smtClean="0">
                <a:solidFill>
                  <a:schemeClr val="tx1"/>
                </a:solidFill>
                <a:latin typeface="+mj-lt"/>
                <a:ea typeface="Calibri" panose="020F0502020204030204" pitchFamily="34" charset="0"/>
                <a:cs typeface="Times New Roman" panose="02020603050405020304" pitchFamily="18" charset="0"/>
              </a:rPr>
              <a:t> to be between 15-15.5% </a:t>
            </a:r>
            <a:r>
              <a:rPr lang="en-US" b="1" dirty="0">
                <a:solidFill>
                  <a:schemeClr val="tx1"/>
                </a:solidFill>
                <a:latin typeface="+mj-lt"/>
                <a:ea typeface="Calibri" panose="020F0502020204030204" pitchFamily="34" charset="0"/>
                <a:cs typeface="Times New Roman" panose="02020603050405020304" pitchFamily="18" charset="0"/>
              </a:rPr>
              <a:t>(Centre and states combined</a:t>
            </a:r>
            <a:r>
              <a:rPr lang="en-US" b="1" dirty="0" smtClean="0">
                <a:solidFill>
                  <a:schemeClr val="tx1"/>
                </a:solidFill>
                <a:latin typeface="+mj-lt"/>
                <a:ea typeface="Calibri" panose="020F0502020204030204" pitchFamily="34" charset="0"/>
                <a:cs typeface="Times New Roman" panose="02020603050405020304" pitchFamily="18" charset="0"/>
              </a:rPr>
              <a:t>)</a:t>
            </a:r>
          </a:p>
          <a:p>
            <a:pPr marL="285750" indent="-285750">
              <a:buFontTx/>
              <a:buChar char="-"/>
            </a:pPr>
            <a:r>
              <a:rPr lang="en-US" b="1" dirty="0" smtClean="0">
                <a:solidFill>
                  <a:schemeClr val="tx1"/>
                </a:solidFill>
                <a:latin typeface="+mj-lt"/>
                <a:cs typeface="Times New Roman" panose="02020603050405020304" pitchFamily="18" charset="0"/>
              </a:rPr>
              <a:t>Lower rates be kept  around 12% (Centre plus States)</a:t>
            </a:r>
          </a:p>
          <a:p>
            <a:pPr marL="285750" indent="-285750">
              <a:buFontTx/>
              <a:buChar char="-"/>
            </a:pPr>
            <a:r>
              <a:rPr lang="en-US" b="1" dirty="0" smtClean="0">
                <a:solidFill>
                  <a:schemeClr val="tx1"/>
                </a:solidFill>
                <a:latin typeface="+mj-lt"/>
                <a:cs typeface="Times New Roman" panose="02020603050405020304" pitchFamily="18" charset="0"/>
              </a:rPr>
              <a:t>Standard rate of GST between 17-18%</a:t>
            </a: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endParaRPr lang="en-IN" b="1" dirty="0">
              <a:solidFill>
                <a:schemeClr val="tx1"/>
              </a:solidFill>
              <a:latin typeface="+mj-lt"/>
            </a:endParaRPr>
          </a:p>
        </p:txBody>
      </p:sp>
      <p:sp>
        <p:nvSpPr>
          <p:cNvPr id="12" name="Rectangle 11"/>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LIKELY RATE OF GST</a:t>
            </a:r>
            <a:endParaRPr lang="en-IN" sz="28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103124313"/>
              </p:ext>
            </p:extLst>
          </p:nvPr>
        </p:nvGraphicFramePr>
        <p:xfrm>
          <a:off x="795337" y="3605053"/>
          <a:ext cx="10515605" cy="2837500"/>
        </p:xfrm>
        <a:graphic>
          <a:graphicData uri="http://schemas.openxmlformats.org/drawingml/2006/table">
            <a:tbl>
              <a:tblPr firstRow="1" firstCol="1" bandRow="1">
                <a:tableStyleId>{5C22544A-7EE6-4342-B048-85BDC9FD1C3A}</a:tableStyleId>
              </a:tblPr>
              <a:tblGrid>
                <a:gridCol w="1262063"/>
                <a:gridCol w="1885951"/>
                <a:gridCol w="2109789"/>
                <a:gridCol w="576261"/>
                <a:gridCol w="2257425"/>
                <a:gridCol w="2424116"/>
              </a:tblGrid>
              <a:tr h="210820">
                <a:tc gridSpan="6">
                  <a:txBody>
                    <a:bodyPr/>
                    <a:lstStyle/>
                    <a:p>
                      <a:pPr>
                        <a:lnSpc>
                          <a:spcPct val="107000"/>
                        </a:lnSpc>
                        <a:spcAft>
                          <a:spcPts val="0"/>
                        </a:spcAft>
                      </a:pPr>
                      <a:r>
                        <a:rPr lang="en-US" sz="1600" dirty="0">
                          <a:effectLst/>
                          <a:latin typeface="+mn-lt"/>
                        </a:rPr>
                        <a:t>Summary of Recommended Rate Options (in percent)</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735330">
                <a:tc>
                  <a:txBody>
                    <a:bodyPr/>
                    <a:lstStyle/>
                    <a:p>
                      <a:pPr>
                        <a:lnSpc>
                          <a:spcPct val="107000"/>
                        </a:lnSpc>
                        <a:spcAft>
                          <a:spcPts val="0"/>
                        </a:spcAft>
                      </a:pPr>
                      <a:r>
                        <a:rPr lang="en-US" sz="1600" dirty="0">
                          <a:effectLst/>
                          <a:latin typeface="+mn-lt"/>
                        </a:rPr>
                        <a:t>RNR</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Rate on precious metals</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US" sz="1600">
                          <a:effectLst/>
                          <a:latin typeface="+mn-lt"/>
                        </a:rPr>
                        <a:t>"Low" rate (goods)</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07000"/>
                        </a:lnSpc>
                        <a:spcAft>
                          <a:spcPts val="0"/>
                        </a:spcAft>
                      </a:pPr>
                      <a:r>
                        <a:rPr lang="en-US" sz="1600">
                          <a:effectLst/>
                          <a:latin typeface="+mn-lt"/>
                        </a:rPr>
                        <a:t>"Standard" rate</a:t>
                      </a:r>
                      <a:endParaRPr lang="en-IN" sz="1600">
                        <a:effectLst/>
                        <a:latin typeface="+mn-lt"/>
                      </a:endParaRPr>
                    </a:p>
                    <a:p>
                      <a:pPr>
                        <a:lnSpc>
                          <a:spcPct val="107000"/>
                        </a:lnSpc>
                        <a:spcAft>
                          <a:spcPts val="0"/>
                        </a:spcAft>
                      </a:pPr>
                      <a:r>
                        <a:rPr lang="en-US" sz="1600">
                          <a:effectLst/>
                          <a:latin typeface="+mn-lt"/>
                        </a:rPr>
                        <a:t>(goods and services)</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"High/Demerit" rateor Non-GST excise (goods)</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r>
              <a:tr h="398780">
                <a:tc>
                  <a:txBody>
                    <a:bodyPr/>
                    <a:lstStyle/>
                    <a:p>
                      <a:pPr>
                        <a:lnSpc>
                          <a:spcPct val="107000"/>
                        </a:lnSpc>
                        <a:spcAft>
                          <a:spcPts val="0"/>
                        </a:spcAft>
                      </a:pPr>
                      <a:r>
                        <a:rPr lang="en-US" sz="1600" dirty="0">
                          <a:effectLst/>
                          <a:latin typeface="+mn-lt"/>
                        </a:rPr>
                        <a:t>Preferred</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15</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6</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12</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16.9</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40</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r>
              <a:tr h="205105">
                <a:tc>
                  <a:txBody>
                    <a:bodyPr/>
                    <a:lstStyle/>
                    <a:p>
                      <a:pPr>
                        <a:lnSpc>
                          <a:spcPct val="107000"/>
                        </a:lnSpc>
                        <a:spcAft>
                          <a:spcPts val="0"/>
                        </a:spcAft>
                      </a:pPr>
                      <a:r>
                        <a:rPr lang="en-US" sz="1600" dirty="0">
                          <a:effectLst/>
                          <a:latin typeface="+mn-lt"/>
                        </a:rPr>
                        <a:t> </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 </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US" sz="1600">
                          <a:effectLst/>
                          <a:latin typeface="+mn-lt"/>
                        </a:rPr>
                        <a:t>4</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07000"/>
                        </a:lnSpc>
                        <a:spcAft>
                          <a:spcPts val="0"/>
                        </a:spcAft>
                      </a:pPr>
                      <a:r>
                        <a:rPr lang="en-US" sz="1600">
                          <a:effectLst/>
                          <a:latin typeface="+mn-lt"/>
                        </a:rPr>
                        <a:t>17.3</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 </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r>
              <a:tr h="205105">
                <a:tc>
                  <a:txBody>
                    <a:bodyPr/>
                    <a:lstStyle/>
                    <a:p>
                      <a:pPr>
                        <a:lnSpc>
                          <a:spcPct val="107000"/>
                        </a:lnSpc>
                        <a:spcAft>
                          <a:spcPts val="0"/>
                        </a:spcAft>
                      </a:pPr>
                      <a:r>
                        <a:rPr lang="en-US" sz="1600" dirty="0">
                          <a:effectLst/>
                          <a:latin typeface="+mn-lt"/>
                        </a:rPr>
                        <a:t> </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 </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US" sz="1600">
                          <a:effectLst/>
                          <a:latin typeface="+mn-lt"/>
                        </a:rPr>
                        <a:t>2</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07000"/>
                        </a:lnSpc>
                        <a:spcAft>
                          <a:spcPts val="0"/>
                        </a:spcAft>
                      </a:pPr>
                      <a:r>
                        <a:rPr lang="en-US" sz="1600">
                          <a:effectLst/>
                          <a:latin typeface="+mn-lt"/>
                        </a:rPr>
                        <a:t>17.7</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 </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r>
              <a:tr h="398780">
                <a:tc>
                  <a:txBody>
                    <a:bodyPr/>
                    <a:lstStyle/>
                    <a:p>
                      <a:pPr>
                        <a:lnSpc>
                          <a:spcPct val="107000"/>
                        </a:lnSpc>
                        <a:spcAft>
                          <a:spcPts val="0"/>
                        </a:spcAft>
                      </a:pPr>
                      <a:r>
                        <a:rPr lang="en-US" sz="1600" dirty="0">
                          <a:effectLst/>
                          <a:latin typeface="+mn-lt"/>
                        </a:rPr>
                        <a:t>Alternative</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15.5</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6</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12</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18.0</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40</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r>
              <a:tr h="205105">
                <a:tc>
                  <a:txBody>
                    <a:bodyPr/>
                    <a:lstStyle/>
                    <a:p>
                      <a:pPr>
                        <a:lnSpc>
                          <a:spcPct val="107000"/>
                        </a:lnSpc>
                        <a:spcAft>
                          <a:spcPts val="0"/>
                        </a:spcAft>
                      </a:pPr>
                      <a:r>
                        <a:rPr lang="en-US" sz="1600" dirty="0">
                          <a:effectLst/>
                          <a:latin typeface="+mn-lt"/>
                        </a:rPr>
                        <a:t> </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latin typeface="+mn-lt"/>
                        </a:rPr>
                        <a:t> </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US" sz="1600">
                          <a:effectLst/>
                          <a:latin typeface="+mn-lt"/>
                        </a:rPr>
                        <a:t>4</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07000"/>
                        </a:lnSpc>
                        <a:spcAft>
                          <a:spcPts val="0"/>
                        </a:spcAft>
                      </a:pPr>
                      <a:r>
                        <a:rPr lang="en-US" sz="1600">
                          <a:effectLst/>
                          <a:latin typeface="+mn-lt"/>
                        </a:rPr>
                        <a:t>18.4</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latin typeface="+mn-lt"/>
                        </a:rPr>
                        <a:t> </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r>
              <a:tr h="205105">
                <a:tc>
                  <a:txBody>
                    <a:bodyPr/>
                    <a:lstStyle/>
                    <a:p>
                      <a:pPr>
                        <a:lnSpc>
                          <a:spcPct val="107000"/>
                        </a:lnSpc>
                        <a:spcAft>
                          <a:spcPts val="0"/>
                        </a:spcAft>
                      </a:pPr>
                      <a:r>
                        <a:rPr lang="en-US" sz="1600">
                          <a:effectLst/>
                          <a:latin typeface="+mn-lt"/>
                        </a:rPr>
                        <a:t> </a:t>
                      </a:r>
                      <a:endParaRPr lang="en-IN"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latin typeface="+mn-lt"/>
                        </a:rPr>
                        <a:t> </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US" sz="1600" dirty="0">
                          <a:effectLst/>
                          <a:latin typeface="+mn-lt"/>
                        </a:rPr>
                        <a:t>2</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nSpc>
                          <a:spcPct val="107000"/>
                        </a:lnSpc>
                        <a:spcAft>
                          <a:spcPts val="0"/>
                        </a:spcAft>
                      </a:pPr>
                      <a:r>
                        <a:rPr lang="en-US" sz="1600" dirty="0">
                          <a:effectLst/>
                          <a:latin typeface="+mn-lt"/>
                        </a:rPr>
                        <a:t>18.9</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latin typeface="+mn-lt"/>
                        </a:rPr>
                        <a:t> </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008" y="375960"/>
            <a:ext cx="2277237" cy="93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151887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6" name="Content Placeholder 2"/>
          <p:cNvSpPr txBox="1">
            <a:spLocks/>
          </p:cNvSpPr>
          <p:nvPr/>
        </p:nvSpPr>
        <p:spPr>
          <a:xfrm>
            <a:off x="727414" y="1676402"/>
            <a:ext cx="10953599" cy="452596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spcBef>
                <a:spcPts val="1200"/>
              </a:spcBef>
              <a:buFont typeface="Wingdings" panose="05000000000000000000" pitchFamily="2" charset="2"/>
              <a:buChar char="§"/>
            </a:pPr>
            <a:r>
              <a:rPr lang="en-US" sz="2100" b="1" dirty="0" smtClean="0">
                <a:solidFill>
                  <a:srgbClr val="00B050"/>
                </a:solidFill>
                <a:latin typeface="Cambria Math" panose="02040503050406030204" pitchFamily="18" charset="0"/>
                <a:ea typeface="Cambria Math" panose="02040503050406030204" pitchFamily="18" charset="0"/>
              </a:rPr>
              <a:t>Low compliance cost- </a:t>
            </a:r>
            <a:r>
              <a:rPr lang="en-US" sz="2100" b="1" dirty="0" smtClean="0">
                <a:solidFill>
                  <a:srgbClr val="FF0000"/>
                </a:solidFill>
                <a:latin typeface="Cambria Math" panose="02040503050406030204" pitchFamily="18" charset="0"/>
                <a:ea typeface="Cambria Math" panose="02040503050406030204" pitchFamily="18" charset="0"/>
              </a:rPr>
              <a:t>unlikely</a:t>
            </a:r>
          </a:p>
          <a:p>
            <a:pPr algn="just">
              <a:lnSpc>
                <a:spcPct val="80000"/>
              </a:lnSpc>
              <a:spcBef>
                <a:spcPts val="1200"/>
              </a:spcBef>
              <a:buFont typeface="Wingdings" panose="05000000000000000000" pitchFamily="2" charset="2"/>
              <a:buChar char="§"/>
            </a:pPr>
            <a:r>
              <a:rPr lang="en-US" sz="2100" b="1" dirty="0" smtClean="0">
                <a:solidFill>
                  <a:srgbClr val="00B050"/>
                </a:solidFill>
                <a:latin typeface="Cambria Math" panose="02040503050406030204" pitchFamily="18" charset="0"/>
                <a:ea typeface="Cambria Math" panose="02040503050406030204" pitchFamily="18" charset="0"/>
              </a:rPr>
              <a:t>Simple business processes-</a:t>
            </a:r>
            <a:r>
              <a:rPr lang="en-US" sz="2100" b="1" dirty="0" smtClean="0">
                <a:solidFill>
                  <a:srgbClr val="002060"/>
                </a:solidFill>
                <a:latin typeface="Cambria Math" panose="02040503050406030204" pitchFamily="18" charset="0"/>
                <a:ea typeface="Cambria Math" panose="02040503050406030204" pitchFamily="18" charset="0"/>
              </a:rPr>
              <a:t>near to reality</a:t>
            </a:r>
          </a:p>
          <a:p>
            <a:pPr algn="just">
              <a:lnSpc>
                <a:spcPct val="80000"/>
              </a:lnSpc>
              <a:spcBef>
                <a:spcPts val="1200"/>
              </a:spcBef>
              <a:buFont typeface="Wingdings" panose="05000000000000000000" pitchFamily="2" charset="2"/>
              <a:buChar char="§"/>
            </a:pPr>
            <a:r>
              <a:rPr lang="en-US" sz="2100" b="1" dirty="0" smtClean="0">
                <a:solidFill>
                  <a:srgbClr val="00B050"/>
                </a:solidFill>
                <a:latin typeface="Cambria Math" panose="02040503050406030204" pitchFamily="18" charset="0"/>
                <a:ea typeface="Cambria Math" panose="02040503050406030204" pitchFamily="18" charset="0"/>
              </a:rPr>
              <a:t>Less requirement of automation initially-</a:t>
            </a:r>
            <a:r>
              <a:rPr lang="en-US" sz="2100" b="1" dirty="0" smtClean="0">
                <a:solidFill>
                  <a:srgbClr val="FF0000"/>
                </a:solidFill>
                <a:latin typeface="Cambria Math" panose="02040503050406030204" pitchFamily="18" charset="0"/>
                <a:ea typeface="Cambria Math" panose="02040503050406030204" pitchFamily="18" charset="0"/>
              </a:rPr>
              <a:t>unlikely</a:t>
            </a:r>
          </a:p>
          <a:p>
            <a:pPr algn="just">
              <a:lnSpc>
                <a:spcPct val="80000"/>
              </a:lnSpc>
              <a:spcBef>
                <a:spcPts val="1200"/>
              </a:spcBef>
              <a:buFont typeface="Wingdings" panose="05000000000000000000" pitchFamily="2" charset="2"/>
              <a:buChar char="§"/>
            </a:pPr>
            <a:r>
              <a:rPr lang="en-US" sz="2100" b="1" dirty="0" smtClean="0">
                <a:solidFill>
                  <a:srgbClr val="00B050"/>
                </a:solidFill>
                <a:latin typeface="Cambria Math" panose="02040503050406030204" pitchFamily="18" charset="0"/>
                <a:ea typeface="Cambria Math" panose="02040503050406030204" pitchFamily="18" charset="0"/>
              </a:rPr>
              <a:t>Minimal ITC refund cases –</a:t>
            </a:r>
            <a:r>
              <a:rPr lang="en-US" sz="2100" b="1" dirty="0" smtClean="0">
                <a:solidFill>
                  <a:srgbClr val="002060"/>
                </a:solidFill>
                <a:latin typeface="Cambria Math" panose="02040503050406030204" pitchFamily="18" charset="0"/>
                <a:ea typeface="Cambria Math" panose="02040503050406030204" pitchFamily="18" charset="0"/>
              </a:rPr>
              <a:t>near to reality</a:t>
            </a:r>
          </a:p>
          <a:p>
            <a:pPr algn="just">
              <a:lnSpc>
                <a:spcPct val="80000"/>
              </a:lnSpc>
              <a:spcBef>
                <a:spcPts val="1200"/>
              </a:spcBef>
              <a:buFont typeface="Wingdings" panose="05000000000000000000" pitchFamily="2" charset="2"/>
              <a:buChar char="§"/>
            </a:pPr>
            <a:r>
              <a:rPr lang="en-US" sz="2100" b="1" dirty="0" smtClean="0">
                <a:solidFill>
                  <a:srgbClr val="00B050"/>
                </a:solidFill>
                <a:latin typeface="Cambria Math" panose="02040503050406030204" pitchFamily="18" charset="0"/>
                <a:ea typeface="Cambria Math" panose="02040503050406030204" pitchFamily="18" charset="0"/>
              </a:rPr>
              <a:t>Exemptions instead of exclusions from GST-</a:t>
            </a:r>
            <a:r>
              <a:rPr lang="en-US" sz="2100" b="1" dirty="0" smtClean="0">
                <a:solidFill>
                  <a:srgbClr val="002060"/>
                </a:solidFill>
                <a:latin typeface="Cambria Math" panose="02040503050406030204" pitchFamily="18" charset="0"/>
                <a:ea typeface="Cambria Math" panose="02040503050406030204" pitchFamily="18" charset="0"/>
              </a:rPr>
              <a:t>possible</a:t>
            </a:r>
          </a:p>
          <a:p>
            <a:pPr algn="just">
              <a:lnSpc>
                <a:spcPct val="80000"/>
              </a:lnSpc>
              <a:spcBef>
                <a:spcPts val="1200"/>
              </a:spcBef>
              <a:buFont typeface="Wingdings" panose="05000000000000000000" pitchFamily="2" charset="2"/>
              <a:buChar char="§"/>
            </a:pPr>
            <a:r>
              <a:rPr lang="en-US" sz="2100" b="1" dirty="0" smtClean="0">
                <a:solidFill>
                  <a:srgbClr val="00B050"/>
                </a:solidFill>
                <a:latin typeface="Cambria Math" panose="02040503050406030204" pitchFamily="18" charset="0"/>
                <a:ea typeface="Cambria Math" panose="02040503050406030204" pitchFamily="18" charset="0"/>
              </a:rPr>
              <a:t>Seamless flow of input credit-</a:t>
            </a:r>
            <a:r>
              <a:rPr lang="en-US" sz="2100" b="1" dirty="0" smtClean="0">
                <a:solidFill>
                  <a:srgbClr val="002060"/>
                </a:solidFill>
                <a:latin typeface="Cambria Math" panose="02040503050406030204" pitchFamily="18" charset="0"/>
                <a:ea typeface="Cambria Math" panose="02040503050406030204" pitchFamily="18" charset="0"/>
              </a:rPr>
              <a:t>possible</a:t>
            </a:r>
          </a:p>
          <a:p>
            <a:pPr algn="just">
              <a:lnSpc>
                <a:spcPct val="80000"/>
              </a:lnSpc>
              <a:spcBef>
                <a:spcPts val="1200"/>
              </a:spcBef>
              <a:buFont typeface="Wingdings" panose="05000000000000000000" pitchFamily="2" charset="2"/>
              <a:buChar char="§"/>
            </a:pPr>
            <a:r>
              <a:rPr lang="en-US" sz="2100" b="1" dirty="0" smtClean="0">
                <a:solidFill>
                  <a:srgbClr val="00B050"/>
                </a:solidFill>
                <a:latin typeface="Cambria Math" panose="02040503050406030204" pitchFamily="18" charset="0"/>
                <a:ea typeface="Cambria Math" panose="02040503050406030204" pitchFamily="18" charset="0"/>
              </a:rPr>
              <a:t>Seamless flow of information between, supplier, buyer and tax administration-</a:t>
            </a:r>
            <a:r>
              <a:rPr lang="en-US" sz="2100" b="1" dirty="0" smtClean="0">
                <a:solidFill>
                  <a:srgbClr val="002060"/>
                </a:solidFill>
                <a:latin typeface="Cambria Math" panose="02040503050406030204" pitchFamily="18" charset="0"/>
                <a:ea typeface="Cambria Math" panose="02040503050406030204" pitchFamily="18" charset="0"/>
              </a:rPr>
              <a:t>possible</a:t>
            </a:r>
          </a:p>
          <a:p>
            <a:pPr algn="just">
              <a:lnSpc>
                <a:spcPct val="80000"/>
              </a:lnSpc>
              <a:spcBef>
                <a:spcPts val="1200"/>
              </a:spcBef>
              <a:buFont typeface="Wingdings" panose="05000000000000000000" pitchFamily="2" charset="2"/>
              <a:buChar char="§"/>
            </a:pPr>
            <a:r>
              <a:rPr lang="en-US" sz="2100" b="1" dirty="0" smtClean="0">
                <a:solidFill>
                  <a:srgbClr val="00B050"/>
                </a:solidFill>
                <a:latin typeface="Cambria Math" panose="02040503050406030204" pitchFamily="18" charset="0"/>
                <a:ea typeface="Cambria Math" panose="02040503050406030204" pitchFamily="18" charset="0"/>
              </a:rPr>
              <a:t>Need for IT portal or agency like TINXSYS, NSDL- </a:t>
            </a:r>
            <a:r>
              <a:rPr lang="en-US" sz="2100" b="1" dirty="0" smtClean="0">
                <a:solidFill>
                  <a:srgbClr val="002060"/>
                </a:solidFill>
                <a:latin typeface="Cambria Math" panose="02040503050406030204" pitchFamily="18" charset="0"/>
                <a:ea typeface="Cambria Math" panose="02040503050406030204" pitchFamily="18" charset="0"/>
              </a:rPr>
              <a:t>required</a:t>
            </a:r>
          </a:p>
          <a:p>
            <a:pPr algn="just">
              <a:lnSpc>
                <a:spcPct val="80000"/>
              </a:lnSpc>
              <a:spcBef>
                <a:spcPts val="1200"/>
              </a:spcBef>
              <a:buFont typeface="Wingdings" panose="05000000000000000000" pitchFamily="2" charset="2"/>
              <a:buChar char="§"/>
            </a:pPr>
            <a:r>
              <a:rPr lang="en-US" sz="2100" b="1" dirty="0">
                <a:solidFill>
                  <a:srgbClr val="00B050"/>
                </a:solidFill>
                <a:latin typeface="Cambria Math" panose="02040503050406030204" pitchFamily="18" charset="0"/>
                <a:ea typeface="Cambria Math" panose="02040503050406030204" pitchFamily="18" charset="0"/>
              </a:rPr>
              <a:t>Automation of process by way of e-registrations, e-returns, </a:t>
            </a:r>
            <a:r>
              <a:rPr lang="en-US" sz="2100" b="1" dirty="0" smtClean="0">
                <a:solidFill>
                  <a:srgbClr val="00B050"/>
                </a:solidFill>
                <a:latin typeface="Cambria Math" panose="02040503050406030204" pitchFamily="18" charset="0"/>
                <a:ea typeface="Cambria Math" panose="02040503050406030204" pitchFamily="18" charset="0"/>
              </a:rPr>
              <a:t>e-payment-</a:t>
            </a:r>
            <a:r>
              <a:rPr lang="en-US" sz="2100" b="1" dirty="0" smtClean="0">
                <a:solidFill>
                  <a:srgbClr val="002060"/>
                </a:solidFill>
                <a:latin typeface="Cambria Math" panose="02040503050406030204" pitchFamily="18" charset="0"/>
                <a:ea typeface="Cambria Math" panose="02040503050406030204" pitchFamily="18" charset="0"/>
              </a:rPr>
              <a:t>required</a:t>
            </a:r>
            <a:endParaRPr lang="en-US" sz="2100" b="1" dirty="0">
              <a:solidFill>
                <a:srgbClr val="002060"/>
              </a:solidFill>
              <a:latin typeface="Cambria Math" panose="02040503050406030204" pitchFamily="18" charset="0"/>
              <a:ea typeface="Cambria Math" panose="02040503050406030204" pitchFamily="18" charset="0"/>
            </a:endParaRPr>
          </a:p>
          <a:p>
            <a:pPr algn="just">
              <a:lnSpc>
                <a:spcPct val="80000"/>
              </a:lnSpc>
              <a:spcBef>
                <a:spcPts val="1200"/>
              </a:spcBef>
              <a:buFont typeface="Wingdings" panose="05000000000000000000" pitchFamily="2" charset="2"/>
              <a:buChar char="§"/>
            </a:pPr>
            <a:r>
              <a:rPr lang="en-US" sz="2100" b="1" dirty="0">
                <a:solidFill>
                  <a:srgbClr val="00B050"/>
                </a:solidFill>
                <a:latin typeface="Cambria Math" panose="02040503050406030204" pitchFamily="18" charset="0"/>
                <a:ea typeface="Cambria Math" panose="02040503050406030204" pitchFamily="18" charset="0"/>
              </a:rPr>
              <a:t>No requirement of verifications during inter state movement of </a:t>
            </a:r>
            <a:r>
              <a:rPr lang="en-US" sz="2100" b="1" dirty="0" smtClean="0">
                <a:solidFill>
                  <a:srgbClr val="00B050"/>
                </a:solidFill>
                <a:latin typeface="Cambria Math" panose="02040503050406030204" pitchFamily="18" charset="0"/>
                <a:ea typeface="Cambria Math" panose="02040503050406030204" pitchFamily="18" charset="0"/>
              </a:rPr>
              <a:t>Goods-</a:t>
            </a:r>
            <a:r>
              <a:rPr lang="en-US" sz="2100" b="1" dirty="0" smtClean="0">
                <a:solidFill>
                  <a:srgbClr val="FF0000"/>
                </a:solidFill>
                <a:latin typeface="Cambria Math" panose="02040503050406030204" pitchFamily="18" charset="0"/>
                <a:ea typeface="Cambria Math" panose="02040503050406030204" pitchFamily="18" charset="0"/>
              </a:rPr>
              <a:t>unlikely</a:t>
            </a:r>
            <a:endParaRPr lang="en-US" sz="2100" b="1" dirty="0">
              <a:solidFill>
                <a:srgbClr val="FF0000"/>
              </a:solidFill>
              <a:latin typeface="Cambria Math" panose="02040503050406030204" pitchFamily="18" charset="0"/>
              <a:ea typeface="Cambria Math" panose="02040503050406030204" pitchFamily="18" charset="0"/>
            </a:endParaRPr>
          </a:p>
          <a:p>
            <a:pPr algn="just">
              <a:lnSpc>
                <a:spcPct val="80000"/>
              </a:lnSpc>
              <a:spcBef>
                <a:spcPts val="1200"/>
              </a:spcBef>
              <a:buFont typeface="Wingdings" panose="05000000000000000000" pitchFamily="2" charset="2"/>
              <a:buChar char="§"/>
            </a:pPr>
            <a:r>
              <a:rPr lang="en-US" sz="2100" b="1" dirty="0">
                <a:solidFill>
                  <a:srgbClr val="00B050"/>
                </a:solidFill>
                <a:latin typeface="Cambria Math" panose="02040503050406030204" pitchFamily="18" charset="0"/>
                <a:ea typeface="Cambria Math" panose="02040503050406030204" pitchFamily="18" charset="0"/>
              </a:rPr>
              <a:t>Zero rating of supplies to </a:t>
            </a:r>
            <a:r>
              <a:rPr lang="en-US" sz="2100" b="1" dirty="0" smtClean="0">
                <a:solidFill>
                  <a:srgbClr val="00B050"/>
                </a:solidFill>
                <a:latin typeface="Cambria Math" panose="02040503050406030204" pitchFamily="18" charset="0"/>
                <a:ea typeface="Cambria Math" panose="02040503050406030204" pitchFamily="18" charset="0"/>
              </a:rPr>
              <a:t>exporters</a:t>
            </a:r>
            <a:endParaRPr lang="en-US" sz="2100" b="1" dirty="0">
              <a:solidFill>
                <a:srgbClr val="00B050"/>
              </a:solidFill>
              <a:latin typeface="Cambria Math" panose="02040503050406030204" pitchFamily="18" charset="0"/>
              <a:ea typeface="Cambria Math" panose="02040503050406030204" pitchFamily="18" charset="0"/>
            </a:endParaRPr>
          </a:p>
          <a:p>
            <a:pPr algn="just">
              <a:lnSpc>
                <a:spcPct val="80000"/>
              </a:lnSpc>
              <a:spcBef>
                <a:spcPts val="1200"/>
              </a:spcBef>
              <a:buFont typeface="Wingdings" panose="05000000000000000000" pitchFamily="2" charset="2"/>
              <a:buChar char="§"/>
            </a:pPr>
            <a:r>
              <a:rPr lang="en-US" sz="2100" b="1" dirty="0">
                <a:solidFill>
                  <a:srgbClr val="00B050"/>
                </a:solidFill>
                <a:latin typeface="Cambria Math" panose="02040503050406030204" pitchFamily="18" charset="0"/>
                <a:ea typeface="Cambria Math" panose="02040503050406030204" pitchFamily="18" charset="0"/>
              </a:rPr>
              <a:t>Administrative efficiency in case of assessment and adjudication</a:t>
            </a:r>
          </a:p>
          <a:p>
            <a:pPr algn="just">
              <a:lnSpc>
                <a:spcPct val="80000"/>
              </a:lnSpc>
              <a:spcBef>
                <a:spcPts val="1200"/>
              </a:spcBef>
              <a:buFont typeface="Wingdings" panose="05000000000000000000" pitchFamily="2" charset="2"/>
              <a:buChar char="§"/>
            </a:pPr>
            <a:r>
              <a:rPr lang="en-US" sz="2100" b="1" dirty="0">
                <a:solidFill>
                  <a:srgbClr val="00B050"/>
                </a:solidFill>
                <a:latin typeface="Cambria Math" panose="02040503050406030204" pitchFamily="18" charset="0"/>
                <a:ea typeface="Cambria Math" panose="02040503050406030204" pitchFamily="18" charset="0"/>
              </a:rPr>
              <a:t>Ease of </a:t>
            </a:r>
            <a:r>
              <a:rPr lang="en-US" sz="2100" b="1" dirty="0" smtClean="0">
                <a:solidFill>
                  <a:srgbClr val="00B050"/>
                </a:solidFill>
                <a:latin typeface="Cambria Math" panose="02040503050406030204" pitchFamily="18" charset="0"/>
                <a:ea typeface="Cambria Math" panose="02040503050406030204" pitchFamily="18" charset="0"/>
              </a:rPr>
              <a:t>compliance-</a:t>
            </a:r>
            <a:r>
              <a:rPr lang="en-US" sz="2100" b="1" dirty="0" smtClean="0">
                <a:solidFill>
                  <a:srgbClr val="FF0000"/>
                </a:solidFill>
                <a:latin typeface="Cambria Math" panose="02040503050406030204" pitchFamily="18" charset="0"/>
                <a:ea typeface="Cambria Math" panose="02040503050406030204" pitchFamily="18" charset="0"/>
              </a:rPr>
              <a:t>unlikely</a:t>
            </a:r>
            <a:endParaRPr lang="en-US" sz="2100" b="1" dirty="0">
              <a:solidFill>
                <a:srgbClr val="FF0000"/>
              </a:solidFill>
              <a:latin typeface="Cambria Math" panose="02040503050406030204" pitchFamily="18" charset="0"/>
              <a:ea typeface="Cambria Math" panose="02040503050406030204" pitchFamily="18" charset="0"/>
            </a:endParaRPr>
          </a:p>
          <a:p>
            <a:pPr algn="just">
              <a:lnSpc>
                <a:spcPct val="80000"/>
              </a:lnSpc>
              <a:spcBef>
                <a:spcPts val="1200"/>
              </a:spcBef>
              <a:buFont typeface="Wingdings" panose="05000000000000000000" pitchFamily="2" charset="2"/>
              <a:buChar char="§"/>
            </a:pPr>
            <a:r>
              <a:rPr lang="en-US" sz="2100" b="1" dirty="0" smtClean="0">
                <a:solidFill>
                  <a:srgbClr val="00B050"/>
                </a:solidFill>
                <a:latin typeface="Cambria Math" panose="02040503050406030204" pitchFamily="18" charset="0"/>
                <a:ea typeface="Cambria Math" panose="02040503050406030204" pitchFamily="18" charset="0"/>
              </a:rPr>
              <a:t>Self-policing-</a:t>
            </a:r>
            <a:r>
              <a:rPr lang="en-US" sz="2100" b="1" dirty="0" smtClean="0">
                <a:solidFill>
                  <a:srgbClr val="0070C0"/>
                </a:solidFill>
                <a:latin typeface="Cambria Math" panose="02040503050406030204" pitchFamily="18" charset="0"/>
                <a:ea typeface="Cambria Math" panose="02040503050406030204" pitchFamily="18" charset="0"/>
              </a:rPr>
              <a:t>required</a:t>
            </a:r>
            <a:endParaRPr lang="en-US" sz="2100" b="1" dirty="0">
              <a:solidFill>
                <a:srgbClr val="0070C0"/>
              </a:solidFill>
              <a:latin typeface="Cambria Math" panose="02040503050406030204" pitchFamily="18" charset="0"/>
              <a:ea typeface="Cambria Math" panose="02040503050406030204" pitchFamily="18" charset="0"/>
            </a:endParaRPr>
          </a:p>
          <a:p>
            <a:pPr algn="just">
              <a:lnSpc>
                <a:spcPct val="80000"/>
              </a:lnSpc>
              <a:spcBef>
                <a:spcPts val="1200"/>
              </a:spcBef>
              <a:buFont typeface="Wingdings" panose="05000000000000000000" pitchFamily="2" charset="2"/>
              <a:buChar char="§"/>
            </a:pPr>
            <a:endParaRPr lang="en-US" sz="2100" dirty="0">
              <a:solidFill>
                <a:schemeClr val="tx1">
                  <a:lumMod val="75000"/>
                  <a:lumOff val="25000"/>
                </a:schemeClr>
              </a:solidFill>
              <a:latin typeface="Cambria Math" panose="02040503050406030204" pitchFamily="18" charset="0"/>
              <a:ea typeface="Cambria Math" panose="02040503050406030204" pitchFamily="18" charset="0"/>
            </a:endParaRPr>
          </a:p>
        </p:txBody>
      </p:sp>
      <p:sp>
        <p:nvSpPr>
          <p:cNvPr id="9" name="Rectangle 8"/>
          <p:cNvSpPr/>
          <p:nvPr/>
        </p:nvSpPr>
        <p:spPr>
          <a:xfrm>
            <a:off x="533060" y="475547"/>
            <a:ext cx="11027397" cy="4108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INDUSTRY EXPECTATIONS FROM GST</a:t>
            </a:r>
            <a:endParaRPr lang="en-IN" sz="2800" b="1" dirty="0">
              <a:solidFill>
                <a:srgbClr val="00206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229" y="375960"/>
            <a:ext cx="2027016" cy="83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699268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7"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1" name="Rectangle 10"/>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13" name="Content Placeholder 2"/>
          <p:cNvSpPr txBox="1">
            <a:spLocks/>
          </p:cNvSpPr>
          <p:nvPr/>
        </p:nvSpPr>
        <p:spPr>
          <a:xfrm>
            <a:off x="2551015" y="2145651"/>
            <a:ext cx="7543800" cy="23717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r>
              <a:rPr lang="en-US" b="1" dirty="0" smtClean="0"/>
              <a:t>Will it reduce the price of Products?</a:t>
            </a:r>
          </a:p>
          <a:p>
            <a:r>
              <a:rPr lang="en-US" b="1" dirty="0" smtClean="0"/>
              <a:t>Will it reduce the cost of services?</a:t>
            </a:r>
          </a:p>
          <a:p>
            <a:r>
              <a:rPr lang="en-US" b="1" dirty="0" smtClean="0"/>
              <a:t>Will it increase Government revenue?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725" y="375960"/>
            <a:ext cx="1745521" cy="71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8593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28"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29" name="Rectangle 28"/>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31" name="Rectangle 30"/>
          <p:cNvSpPr/>
          <p:nvPr/>
        </p:nvSpPr>
        <p:spPr>
          <a:xfrm>
            <a:off x="533060" y="475547"/>
            <a:ext cx="11027397" cy="4108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GST-Registration</a:t>
            </a:r>
            <a:endParaRPr lang="en-IN" sz="2800" b="1" dirty="0">
              <a:solidFill>
                <a:srgbClr val="002060"/>
              </a:solidFill>
            </a:endParaRPr>
          </a:p>
        </p:txBody>
      </p:sp>
      <p:sp>
        <p:nvSpPr>
          <p:cNvPr id="2" name="Rectangle 1"/>
          <p:cNvSpPr/>
          <p:nvPr/>
        </p:nvSpPr>
        <p:spPr>
          <a:xfrm>
            <a:off x="460067" y="1343064"/>
            <a:ext cx="11399235" cy="5078313"/>
          </a:xfrm>
          <a:prstGeom prst="rect">
            <a:avLst/>
          </a:prstGeom>
        </p:spPr>
        <p:txBody>
          <a:bodyPr wrap="square">
            <a:spAutoFit/>
          </a:bodyPr>
          <a:lstStyle/>
          <a:p>
            <a:r>
              <a:rPr lang="en-IN" dirty="0">
                <a:solidFill>
                  <a:srgbClr val="000000"/>
                </a:solidFill>
                <a:latin typeface="Arial" panose="020B0604020202020204" pitchFamily="34" charset="0"/>
              </a:rPr>
              <a:t>Exemption limit of INR 9 </a:t>
            </a:r>
            <a:r>
              <a:rPr lang="en-IN" dirty="0" err="1">
                <a:solidFill>
                  <a:srgbClr val="000000"/>
                </a:solidFill>
                <a:latin typeface="Arial" panose="020B0604020202020204" pitchFamily="34" charset="0"/>
              </a:rPr>
              <a:t>lacs</a:t>
            </a:r>
            <a:r>
              <a:rPr lang="en-IN" dirty="0">
                <a:solidFill>
                  <a:srgbClr val="000000"/>
                </a:solidFill>
                <a:latin typeface="Arial" panose="020B0604020202020204" pitchFamily="34" charset="0"/>
              </a:rPr>
              <a:t> of </a:t>
            </a:r>
            <a:r>
              <a:rPr lang="en-IN" b="1" dirty="0">
                <a:solidFill>
                  <a:srgbClr val="7030A1"/>
                </a:solidFill>
                <a:latin typeface="Arial" panose="020B0604020202020204" pitchFamily="34" charset="0"/>
              </a:rPr>
              <a:t>aggregate turnover </a:t>
            </a:r>
            <a:r>
              <a:rPr lang="en-IN" dirty="0">
                <a:solidFill>
                  <a:srgbClr val="000000"/>
                </a:solidFill>
                <a:latin typeface="Arial" panose="020B0604020202020204" pitchFamily="34" charset="0"/>
              </a:rPr>
              <a:t>(single PAN) of outward supplies (INR 4 </a:t>
            </a:r>
            <a:r>
              <a:rPr lang="en-IN" dirty="0" err="1">
                <a:solidFill>
                  <a:srgbClr val="000000"/>
                </a:solidFill>
                <a:latin typeface="Arial" panose="020B0604020202020204" pitchFamily="34" charset="0"/>
              </a:rPr>
              <a:t>lacs</a:t>
            </a:r>
            <a:r>
              <a:rPr lang="en-IN" dirty="0">
                <a:solidFill>
                  <a:srgbClr val="000000"/>
                </a:solidFill>
                <a:latin typeface="Arial" panose="020B0604020202020204" pitchFamily="34" charset="0"/>
              </a:rPr>
              <a:t> for</a:t>
            </a:r>
          </a:p>
          <a:p>
            <a:r>
              <a:rPr lang="en-IN" dirty="0">
                <a:solidFill>
                  <a:srgbClr val="000000"/>
                </a:solidFill>
                <a:latin typeface="Arial" panose="020B0604020202020204" pitchFamily="34" charset="0"/>
              </a:rPr>
              <a:t>north east states including Sikkim)</a:t>
            </a:r>
          </a:p>
          <a:p>
            <a:r>
              <a:rPr lang="en-IN" dirty="0">
                <a:solidFill>
                  <a:srgbClr val="000000"/>
                </a:solidFill>
                <a:latin typeface="Arial" panose="020B0604020202020204" pitchFamily="34" charset="0"/>
              </a:rPr>
              <a:t>– Aggregate Turnover defined as aggregate value of all taxable, non-taxable, exempt supplies and</a:t>
            </a:r>
          </a:p>
          <a:p>
            <a:r>
              <a:rPr lang="en-IN" dirty="0">
                <a:solidFill>
                  <a:srgbClr val="000000"/>
                </a:solidFill>
                <a:latin typeface="Arial" panose="020B0604020202020204" pitchFamily="34" charset="0"/>
              </a:rPr>
              <a:t>exports</a:t>
            </a:r>
          </a:p>
          <a:p>
            <a:r>
              <a:rPr lang="en-IN" dirty="0">
                <a:solidFill>
                  <a:srgbClr val="000000"/>
                </a:solidFill>
                <a:latin typeface="Arial" panose="020B0604020202020204" pitchFamily="34" charset="0"/>
              </a:rPr>
              <a:t>– Compulsory registration without exemption for person undertaking inter-state supplies</a:t>
            </a:r>
          </a:p>
          <a:p>
            <a:r>
              <a:rPr lang="en-IN" dirty="0">
                <a:solidFill>
                  <a:srgbClr val="7030A1"/>
                </a:solidFill>
                <a:latin typeface="Arial" panose="020B0604020202020204" pitchFamily="34" charset="0"/>
              </a:rPr>
              <a:t>– </a:t>
            </a:r>
            <a:r>
              <a:rPr lang="en-IN" b="1" dirty="0">
                <a:solidFill>
                  <a:srgbClr val="7030A1"/>
                </a:solidFill>
                <a:latin typeface="Arial" panose="020B0604020202020204" pitchFamily="34" charset="0"/>
              </a:rPr>
              <a:t>PAN mandatory </a:t>
            </a:r>
            <a:r>
              <a:rPr lang="en-IN" dirty="0">
                <a:solidFill>
                  <a:srgbClr val="000000"/>
                </a:solidFill>
                <a:latin typeface="Arial" panose="020B0604020202020204" pitchFamily="34" charset="0"/>
              </a:rPr>
              <a:t>to obtain registration except for non-resident person</a:t>
            </a:r>
          </a:p>
          <a:p>
            <a:r>
              <a:rPr lang="en-IN" dirty="0">
                <a:solidFill>
                  <a:srgbClr val="000000"/>
                </a:solidFill>
                <a:latin typeface="Arial" panose="020B0604020202020204" pitchFamily="34" charset="0"/>
              </a:rPr>
              <a:t>– Person dealing </a:t>
            </a:r>
            <a:r>
              <a:rPr lang="en-IN" b="1" dirty="0">
                <a:solidFill>
                  <a:srgbClr val="7030A1"/>
                </a:solidFill>
                <a:latin typeface="Arial" panose="020B0604020202020204" pitchFamily="34" charset="0"/>
              </a:rPr>
              <a:t>exclusively in exempt goods / services </a:t>
            </a:r>
            <a:r>
              <a:rPr lang="en-IN" dirty="0">
                <a:solidFill>
                  <a:srgbClr val="000000"/>
                </a:solidFill>
                <a:latin typeface="Arial" panose="020B0604020202020204" pitchFamily="34" charset="0"/>
              </a:rPr>
              <a:t>not liable to obtain registration</a:t>
            </a:r>
          </a:p>
          <a:p>
            <a:r>
              <a:rPr lang="en-IN" dirty="0">
                <a:solidFill>
                  <a:srgbClr val="7030A1"/>
                </a:solidFill>
                <a:latin typeface="Arial" panose="020B0604020202020204" pitchFamily="34" charset="0"/>
              </a:rPr>
              <a:t>– </a:t>
            </a:r>
            <a:r>
              <a:rPr lang="en-IN" b="1" dirty="0">
                <a:solidFill>
                  <a:srgbClr val="7030A1"/>
                </a:solidFill>
                <a:latin typeface="Arial" panose="020B0604020202020204" pitchFamily="34" charset="0"/>
              </a:rPr>
              <a:t>Special provisions </a:t>
            </a:r>
            <a:r>
              <a:rPr lang="en-IN" dirty="0">
                <a:solidFill>
                  <a:srgbClr val="000000"/>
                </a:solidFill>
                <a:latin typeface="Arial" panose="020B0604020202020204" pitchFamily="34" charset="0"/>
              </a:rPr>
              <a:t>for registration of </a:t>
            </a:r>
            <a:r>
              <a:rPr lang="en-IN" b="1" dirty="0">
                <a:solidFill>
                  <a:srgbClr val="7030A1"/>
                </a:solidFill>
                <a:latin typeface="Arial" panose="020B0604020202020204" pitchFamily="34" charset="0"/>
              </a:rPr>
              <a:t>casual / non-resident person</a:t>
            </a:r>
            <a:r>
              <a:rPr lang="en-IN" dirty="0">
                <a:solidFill>
                  <a:srgbClr val="000000"/>
                </a:solidFill>
                <a:latin typeface="Arial" panose="020B0604020202020204" pitchFamily="34" charset="0"/>
              </a:rPr>
              <a:t>; registration for 90 days</a:t>
            </a:r>
          </a:p>
          <a:p>
            <a:r>
              <a:rPr lang="en-IN" dirty="0">
                <a:solidFill>
                  <a:srgbClr val="000000"/>
                </a:solidFill>
                <a:latin typeface="Arial" panose="020B0604020202020204" pitchFamily="34" charset="0"/>
              </a:rPr>
              <a:t>(further extendable by 90 days); advance deposit of estimated tax</a:t>
            </a:r>
          </a:p>
          <a:p>
            <a:r>
              <a:rPr lang="en-IN" dirty="0">
                <a:solidFill>
                  <a:srgbClr val="7030A1"/>
                </a:solidFill>
                <a:latin typeface="Arial" panose="020B0604020202020204" pitchFamily="34" charset="0"/>
              </a:rPr>
              <a:t>• </a:t>
            </a:r>
            <a:r>
              <a:rPr lang="en-IN" b="1" dirty="0">
                <a:solidFill>
                  <a:srgbClr val="7030A1"/>
                </a:solidFill>
                <a:latin typeface="Arial" panose="020B0604020202020204" pitchFamily="34" charset="0"/>
              </a:rPr>
              <a:t>Transitional provisions </a:t>
            </a:r>
            <a:r>
              <a:rPr lang="en-IN" dirty="0">
                <a:solidFill>
                  <a:srgbClr val="000000"/>
                </a:solidFill>
                <a:latin typeface="Arial" panose="020B0604020202020204" pitchFamily="34" charset="0"/>
              </a:rPr>
              <a:t>for registered dealers under current regime</a:t>
            </a:r>
          </a:p>
          <a:p>
            <a:r>
              <a:rPr lang="en-IN" dirty="0">
                <a:solidFill>
                  <a:srgbClr val="000000"/>
                </a:solidFill>
                <a:latin typeface="Arial" panose="020B0604020202020204" pitchFamily="34" charset="0"/>
              </a:rPr>
              <a:t>• Option to obtain </a:t>
            </a:r>
            <a:r>
              <a:rPr lang="en-IN" b="1" dirty="0">
                <a:solidFill>
                  <a:srgbClr val="7030A1"/>
                </a:solidFill>
                <a:latin typeface="Arial" panose="020B0604020202020204" pitchFamily="34" charset="0"/>
              </a:rPr>
              <a:t>business vertical-wise registration </a:t>
            </a:r>
            <a:r>
              <a:rPr lang="en-IN" dirty="0">
                <a:solidFill>
                  <a:srgbClr val="000000"/>
                </a:solidFill>
                <a:latin typeface="Arial" panose="020B0604020202020204" pitchFamily="34" charset="0"/>
              </a:rPr>
              <a:t>in same state</a:t>
            </a:r>
          </a:p>
          <a:p>
            <a:r>
              <a:rPr lang="en-IN" dirty="0">
                <a:solidFill>
                  <a:srgbClr val="000000"/>
                </a:solidFill>
                <a:latin typeface="Arial" panose="020B0604020202020204" pitchFamily="34" charset="0"/>
              </a:rPr>
              <a:t>• State based registrations; concept of </a:t>
            </a:r>
            <a:r>
              <a:rPr lang="en-IN" b="1" dirty="0">
                <a:solidFill>
                  <a:srgbClr val="7030A1"/>
                </a:solidFill>
                <a:latin typeface="Arial" panose="020B0604020202020204" pitchFamily="34" charset="0"/>
              </a:rPr>
              <a:t>centralized registration done away </a:t>
            </a:r>
            <a:r>
              <a:rPr lang="en-IN" dirty="0" smtClean="0">
                <a:solidFill>
                  <a:srgbClr val="000000"/>
                </a:solidFill>
                <a:latin typeface="Arial" panose="020B0604020202020204" pitchFamily="34" charset="0"/>
              </a:rPr>
              <a:t>with</a:t>
            </a:r>
          </a:p>
          <a:p>
            <a:endParaRPr lang="en-IN" dirty="0">
              <a:solidFill>
                <a:srgbClr val="000000"/>
              </a:solidFill>
              <a:latin typeface="Arial" panose="020B0604020202020204" pitchFamily="34" charset="0"/>
            </a:endParaRPr>
          </a:p>
          <a:p>
            <a:r>
              <a:rPr lang="en-IN" b="1" dirty="0">
                <a:solidFill>
                  <a:srgbClr val="808000"/>
                </a:solidFill>
                <a:latin typeface="Arial" panose="020B0604020202020204" pitchFamily="34" charset="0"/>
              </a:rPr>
              <a:t>Accounts &amp; Records</a:t>
            </a:r>
          </a:p>
          <a:p>
            <a:r>
              <a:rPr lang="en-IN" dirty="0">
                <a:solidFill>
                  <a:srgbClr val="000000"/>
                </a:solidFill>
                <a:latin typeface="Arial" panose="020B0604020202020204" pitchFamily="34" charset="0"/>
              </a:rPr>
              <a:t>• In case of </a:t>
            </a:r>
            <a:r>
              <a:rPr lang="en-IN" b="1" dirty="0">
                <a:solidFill>
                  <a:srgbClr val="7030A1"/>
                </a:solidFill>
                <a:latin typeface="Arial" panose="020B0604020202020204" pitchFamily="34" charset="0"/>
              </a:rPr>
              <a:t>multiple place </a:t>
            </a:r>
            <a:r>
              <a:rPr lang="en-IN" dirty="0">
                <a:solidFill>
                  <a:srgbClr val="000000"/>
                </a:solidFill>
                <a:latin typeface="Arial" panose="020B0604020202020204" pitchFamily="34" charset="0"/>
              </a:rPr>
              <a:t>of businesses, records to be maintained at each place relevant to business</a:t>
            </a:r>
          </a:p>
          <a:p>
            <a:r>
              <a:rPr lang="en-IN" dirty="0">
                <a:solidFill>
                  <a:srgbClr val="000000"/>
                </a:solidFill>
                <a:latin typeface="Arial" panose="020B0604020202020204" pitchFamily="34" charset="0"/>
              </a:rPr>
              <a:t>transacted at such place</a:t>
            </a:r>
          </a:p>
          <a:p>
            <a:r>
              <a:rPr lang="en-IN" dirty="0">
                <a:solidFill>
                  <a:srgbClr val="000000"/>
                </a:solidFill>
                <a:latin typeface="Arial" panose="020B0604020202020204" pitchFamily="34" charset="0"/>
              </a:rPr>
              <a:t>• Prescribed accounts to be maintained for </a:t>
            </a:r>
            <a:r>
              <a:rPr lang="en-IN" b="1" dirty="0">
                <a:solidFill>
                  <a:srgbClr val="7030A1"/>
                </a:solidFill>
                <a:latin typeface="Arial" panose="020B0604020202020204" pitchFamily="34" charset="0"/>
              </a:rPr>
              <a:t>60 months </a:t>
            </a:r>
            <a:r>
              <a:rPr lang="en-IN" dirty="0">
                <a:solidFill>
                  <a:srgbClr val="000000"/>
                </a:solidFill>
                <a:latin typeface="Arial" panose="020B0604020202020204" pitchFamily="34" charset="0"/>
              </a:rPr>
              <a:t>from last date of filing annual return for relevant</a:t>
            </a:r>
          </a:p>
          <a:p>
            <a:r>
              <a:rPr lang="en-IN" dirty="0">
                <a:solidFill>
                  <a:srgbClr val="000000"/>
                </a:solidFill>
                <a:latin typeface="Arial" panose="020B0604020202020204" pitchFamily="34" charset="0"/>
              </a:rPr>
              <a:t>financial year</a:t>
            </a:r>
            <a:endParaRPr lang="en-IN"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5111" y="375960"/>
            <a:ext cx="1589135" cy="6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70584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dirty="0"/>
              <a:t>The Journey so far </a:t>
            </a:r>
            <a:endParaRPr lang="en-IN" dirty="0"/>
          </a:p>
        </p:txBody>
      </p:sp>
      <p:sp>
        <p:nvSpPr>
          <p:cNvPr id="3" name="Content Placeholder 2"/>
          <p:cNvSpPr>
            <a:spLocks noGrp="1"/>
          </p:cNvSpPr>
          <p:nvPr>
            <p:ph idx="1"/>
          </p:nvPr>
        </p:nvSpPr>
        <p:spPr/>
        <p:txBody>
          <a:bodyPr>
            <a:normAutofit/>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166" y="1482948"/>
            <a:ext cx="9839457" cy="509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757" y="378048"/>
            <a:ext cx="2571751"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926458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28"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29" name="Rectangle 28"/>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31" name="Rectangle 30"/>
          <p:cNvSpPr/>
          <p:nvPr/>
        </p:nvSpPr>
        <p:spPr>
          <a:xfrm>
            <a:off x="533060" y="475547"/>
            <a:ext cx="11027397" cy="4108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GST-Refund</a:t>
            </a:r>
            <a:endParaRPr lang="en-IN" sz="2800" b="1" dirty="0">
              <a:solidFill>
                <a:srgbClr val="002060"/>
              </a:solidFill>
            </a:endParaRPr>
          </a:p>
        </p:txBody>
      </p:sp>
      <p:sp>
        <p:nvSpPr>
          <p:cNvPr id="2" name="Rectangle 1"/>
          <p:cNvSpPr/>
          <p:nvPr/>
        </p:nvSpPr>
        <p:spPr>
          <a:xfrm>
            <a:off x="887505" y="1473454"/>
            <a:ext cx="10488707" cy="3693319"/>
          </a:xfrm>
          <a:prstGeom prst="rect">
            <a:avLst/>
          </a:prstGeom>
        </p:spPr>
        <p:txBody>
          <a:bodyPr wrap="square">
            <a:spAutoFit/>
          </a:bodyPr>
          <a:lstStyle/>
          <a:p>
            <a:r>
              <a:rPr lang="en-IN" dirty="0">
                <a:solidFill>
                  <a:srgbClr val="000000"/>
                </a:solidFill>
                <a:latin typeface="Arial" panose="020B0604020202020204" pitchFamily="34" charset="0"/>
              </a:rPr>
              <a:t>Refund of unutilised input tax credits allowed in cases where:</a:t>
            </a:r>
          </a:p>
          <a:p>
            <a:r>
              <a:rPr lang="en-IN" dirty="0">
                <a:solidFill>
                  <a:srgbClr val="000000"/>
                </a:solidFill>
                <a:latin typeface="Arial" panose="020B0604020202020204" pitchFamily="34" charset="0"/>
              </a:rPr>
              <a:t>– goods / services </a:t>
            </a:r>
            <a:r>
              <a:rPr lang="en-IN" b="1" dirty="0">
                <a:solidFill>
                  <a:srgbClr val="7030A1"/>
                </a:solidFill>
                <a:latin typeface="Arial" panose="020B0604020202020204" pitchFamily="34" charset="0"/>
              </a:rPr>
              <a:t>exported </a:t>
            </a:r>
            <a:r>
              <a:rPr lang="en-IN" dirty="0">
                <a:solidFill>
                  <a:srgbClr val="000000"/>
                </a:solidFill>
                <a:latin typeface="Arial" panose="020B0604020202020204" pitchFamily="34" charset="0"/>
              </a:rPr>
              <a:t>outside India or;</a:t>
            </a:r>
          </a:p>
          <a:p>
            <a:r>
              <a:rPr lang="en-IN" dirty="0">
                <a:solidFill>
                  <a:srgbClr val="7030A1"/>
                </a:solidFill>
                <a:latin typeface="Arial" panose="020B0604020202020204" pitchFamily="34" charset="0"/>
              </a:rPr>
              <a:t>– </a:t>
            </a:r>
            <a:r>
              <a:rPr lang="en-IN" b="1" dirty="0">
                <a:solidFill>
                  <a:srgbClr val="7030A1"/>
                </a:solidFill>
                <a:latin typeface="Arial" panose="020B0604020202020204" pitchFamily="34" charset="0"/>
              </a:rPr>
              <a:t>Inverted duty structure</a:t>
            </a:r>
            <a:r>
              <a:rPr lang="en-IN" dirty="0">
                <a:solidFill>
                  <a:srgbClr val="000000"/>
                </a:solidFill>
                <a:latin typeface="Arial" panose="020B0604020202020204" pitchFamily="34" charset="0"/>
              </a:rPr>
              <a:t>;</a:t>
            </a:r>
          </a:p>
          <a:p>
            <a:r>
              <a:rPr lang="en-IN" dirty="0">
                <a:solidFill>
                  <a:srgbClr val="000000"/>
                </a:solidFill>
                <a:latin typeface="Arial" panose="020B0604020202020204" pitchFamily="34" charset="0"/>
              </a:rPr>
              <a:t>• Refund application can be filed </a:t>
            </a:r>
            <a:r>
              <a:rPr lang="en-IN" b="1" dirty="0">
                <a:solidFill>
                  <a:srgbClr val="7030A1"/>
                </a:solidFill>
                <a:latin typeface="Arial" panose="020B0604020202020204" pitchFamily="34" charset="0"/>
              </a:rPr>
              <a:t>within two years </a:t>
            </a:r>
            <a:r>
              <a:rPr lang="en-IN" dirty="0">
                <a:solidFill>
                  <a:srgbClr val="000000"/>
                </a:solidFill>
                <a:latin typeface="Arial" panose="020B0604020202020204" pitchFamily="34" charset="0"/>
              </a:rPr>
              <a:t>of the relevant date; time limit not applicable in</a:t>
            </a:r>
          </a:p>
          <a:p>
            <a:r>
              <a:rPr lang="en-IN" dirty="0">
                <a:solidFill>
                  <a:srgbClr val="000000"/>
                </a:solidFill>
                <a:latin typeface="Arial" panose="020B0604020202020204" pitchFamily="34" charset="0"/>
              </a:rPr>
              <a:t>respect of deposits made </a:t>
            </a:r>
            <a:r>
              <a:rPr lang="en-IN" b="1" dirty="0">
                <a:solidFill>
                  <a:srgbClr val="7030A1"/>
                </a:solidFill>
                <a:latin typeface="Arial" panose="020B0604020202020204" pitchFamily="34" charset="0"/>
              </a:rPr>
              <a:t>under protest</a:t>
            </a:r>
          </a:p>
          <a:p>
            <a:r>
              <a:rPr lang="en-IN" dirty="0">
                <a:solidFill>
                  <a:srgbClr val="000000"/>
                </a:solidFill>
                <a:latin typeface="Arial" panose="020B0604020202020204" pitchFamily="34" charset="0"/>
              </a:rPr>
              <a:t>• In case of </a:t>
            </a:r>
            <a:r>
              <a:rPr lang="en-IN" b="1" dirty="0">
                <a:solidFill>
                  <a:srgbClr val="7030A1"/>
                </a:solidFill>
                <a:latin typeface="Arial" panose="020B0604020202020204" pitchFamily="34" charset="0"/>
              </a:rPr>
              <a:t>multi state operations</a:t>
            </a:r>
            <a:r>
              <a:rPr lang="en-IN" dirty="0">
                <a:solidFill>
                  <a:srgbClr val="000000"/>
                </a:solidFill>
                <a:latin typeface="Arial" panose="020B0604020202020204" pitchFamily="34" charset="0"/>
              </a:rPr>
              <a:t>, application to be filed in respective states; instead of single</a:t>
            </a:r>
          </a:p>
          <a:p>
            <a:r>
              <a:rPr lang="en-IN" dirty="0">
                <a:solidFill>
                  <a:srgbClr val="000000"/>
                </a:solidFill>
                <a:latin typeface="Arial" panose="020B0604020202020204" pitchFamily="34" charset="0"/>
              </a:rPr>
              <a:t>application as done presently</a:t>
            </a:r>
          </a:p>
          <a:p>
            <a:r>
              <a:rPr lang="en-IN" dirty="0">
                <a:solidFill>
                  <a:srgbClr val="7030A1"/>
                </a:solidFill>
                <a:latin typeface="Arial" panose="020B0604020202020204" pitchFamily="34" charset="0"/>
              </a:rPr>
              <a:t>• </a:t>
            </a:r>
            <a:r>
              <a:rPr lang="en-IN" b="1" dirty="0">
                <a:solidFill>
                  <a:srgbClr val="7030A1"/>
                </a:solidFill>
                <a:latin typeface="Arial" panose="020B0604020202020204" pitchFamily="34" charset="0"/>
              </a:rPr>
              <a:t>Unjust enrichment </a:t>
            </a:r>
            <a:r>
              <a:rPr lang="en-IN" dirty="0">
                <a:solidFill>
                  <a:srgbClr val="000000"/>
                </a:solidFill>
                <a:latin typeface="Arial" panose="020B0604020202020204" pitchFamily="34" charset="0"/>
              </a:rPr>
              <a:t>to be established; for refunds less than 5 </a:t>
            </a:r>
            <a:r>
              <a:rPr lang="en-IN" dirty="0" err="1">
                <a:solidFill>
                  <a:srgbClr val="000000"/>
                </a:solidFill>
                <a:latin typeface="Arial" panose="020B0604020202020204" pitchFamily="34" charset="0"/>
              </a:rPr>
              <a:t>lacs</a:t>
            </a:r>
            <a:r>
              <a:rPr lang="en-IN" dirty="0">
                <a:solidFill>
                  <a:srgbClr val="000000"/>
                </a:solidFill>
                <a:latin typeface="Arial" panose="020B0604020202020204" pitchFamily="34" charset="0"/>
              </a:rPr>
              <a:t> self declaration to suffice</a:t>
            </a:r>
          </a:p>
          <a:p>
            <a:r>
              <a:rPr lang="en-IN" dirty="0">
                <a:solidFill>
                  <a:srgbClr val="000000"/>
                </a:solidFill>
                <a:latin typeface="Arial" panose="020B0604020202020204" pitchFamily="34" charset="0"/>
              </a:rPr>
              <a:t>• Provision of 80% </a:t>
            </a:r>
            <a:r>
              <a:rPr lang="en-IN" b="1" dirty="0">
                <a:solidFill>
                  <a:srgbClr val="7030A1"/>
                </a:solidFill>
                <a:latin typeface="Arial" panose="020B0604020202020204" pitchFamily="34" charset="0"/>
              </a:rPr>
              <a:t>provisional refund </a:t>
            </a:r>
            <a:r>
              <a:rPr lang="en-IN" dirty="0">
                <a:solidFill>
                  <a:srgbClr val="000000"/>
                </a:solidFill>
                <a:latin typeface="Arial" panose="020B0604020202020204" pitchFamily="34" charset="0"/>
              </a:rPr>
              <a:t>subject to conditions to be notified</a:t>
            </a:r>
          </a:p>
          <a:p>
            <a:r>
              <a:rPr lang="en-IN" dirty="0">
                <a:solidFill>
                  <a:srgbClr val="000000"/>
                </a:solidFill>
                <a:latin typeface="Arial" panose="020B0604020202020204" pitchFamily="34" charset="0"/>
              </a:rPr>
              <a:t>• Provision to </a:t>
            </a:r>
            <a:r>
              <a:rPr lang="en-IN" b="1" dirty="0">
                <a:solidFill>
                  <a:srgbClr val="7030A1"/>
                </a:solidFill>
                <a:latin typeface="Arial" panose="020B0604020202020204" pitchFamily="34" charset="0"/>
              </a:rPr>
              <a:t>withhold or deduct refund claim </a:t>
            </a:r>
            <a:r>
              <a:rPr lang="en-IN" dirty="0">
                <a:solidFill>
                  <a:srgbClr val="000000"/>
                </a:solidFill>
                <a:latin typeface="Arial" panose="020B0604020202020204" pitchFamily="34" charset="0"/>
              </a:rPr>
              <a:t>in case of non-filing of return </a:t>
            </a:r>
            <a:r>
              <a:rPr lang="en-IN" b="1" dirty="0">
                <a:solidFill>
                  <a:srgbClr val="000000"/>
                </a:solidFill>
                <a:latin typeface="Arial" panose="020B0604020202020204" pitchFamily="34" charset="0"/>
              </a:rPr>
              <a:t>or </a:t>
            </a:r>
            <a:r>
              <a:rPr lang="en-IN" dirty="0">
                <a:solidFill>
                  <a:srgbClr val="000000"/>
                </a:solidFill>
                <a:latin typeface="Arial" panose="020B0604020202020204" pitchFamily="34" charset="0"/>
              </a:rPr>
              <a:t>pending tax demand</a:t>
            </a:r>
          </a:p>
          <a:p>
            <a:r>
              <a:rPr lang="en-IN" dirty="0">
                <a:solidFill>
                  <a:srgbClr val="000000"/>
                </a:solidFill>
                <a:latin typeface="Arial" panose="020B0604020202020204" pitchFamily="34" charset="0"/>
              </a:rPr>
              <a:t>but not stayed by any court or appellate authority</a:t>
            </a:r>
          </a:p>
          <a:p>
            <a:r>
              <a:rPr lang="en-IN" dirty="0">
                <a:solidFill>
                  <a:srgbClr val="000000"/>
                </a:solidFill>
                <a:latin typeface="Arial" panose="020B0604020202020204" pitchFamily="34" charset="0"/>
              </a:rPr>
              <a:t>• Refund provisions for Specialised agencies like United nations or any multilateral Financial Institution </a:t>
            </a:r>
            <a:r>
              <a:rPr lang="en-IN" dirty="0" smtClean="0">
                <a:solidFill>
                  <a:srgbClr val="000000"/>
                </a:solidFill>
                <a:latin typeface="Arial" panose="020B0604020202020204" pitchFamily="34" charset="0"/>
              </a:rPr>
              <a:t>or other </a:t>
            </a:r>
            <a:r>
              <a:rPr lang="en-IN" dirty="0">
                <a:solidFill>
                  <a:srgbClr val="000000"/>
                </a:solidFill>
                <a:latin typeface="Arial" panose="020B0604020202020204" pitchFamily="34" charset="0"/>
              </a:rPr>
              <a:t>notified person</a:t>
            </a:r>
            <a:endParaRPr lang="en-IN"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856" y="375960"/>
            <a:ext cx="1285389" cy="52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20802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28"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29" name="Rectangle 28"/>
          <p:cNvSpPr/>
          <p:nvPr/>
        </p:nvSpPr>
        <p:spPr>
          <a:xfrm>
            <a:off x="347141" y="358861"/>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31" name="Rectangle 30"/>
          <p:cNvSpPr/>
          <p:nvPr/>
        </p:nvSpPr>
        <p:spPr>
          <a:xfrm>
            <a:off x="533060" y="475547"/>
            <a:ext cx="11027397" cy="4108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GST-Return</a:t>
            </a:r>
            <a:endParaRPr lang="en-IN" sz="2800" b="1" dirty="0">
              <a:solidFill>
                <a:srgbClr val="00206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943" y="375962"/>
            <a:ext cx="1495303" cy="61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603799598"/>
              </p:ext>
            </p:extLst>
          </p:nvPr>
        </p:nvGraphicFramePr>
        <p:xfrm>
          <a:off x="902677" y="1219200"/>
          <a:ext cx="9483969" cy="4974690"/>
        </p:xfrm>
        <a:graphic>
          <a:graphicData uri="http://schemas.openxmlformats.org/drawingml/2006/table">
            <a:tbl>
              <a:tblPr firstRow="1" firstCol="1" bandRow="1">
                <a:tableStyleId>{5C22544A-7EE6-4342-B048-85BDC9FD1C3A}</a:tableStyleId>
              </a:tblPr>
              <a:tblGrid>
                <a:gridCol w="1307617"/>
                <a:gridCol w="3106996"/>
                <a:gridCol w="2534678"/>
                <a:gridCol w="2534678"/>
              </a:tblGrid>
              <a:tr h="516686">
                <a:tc>
                  <a:txBody>
                    <a:bodyPr/>
                    <a:lstStyle/>
                    <a:p>
                      <a:pPr>
                        <a:lnSpc>
                          <a:spcPct val="115000"/>
                        </a:lnSpc>
                        <a:spcAft>
                          <a:spcPts val="1500"/>
                        </a:spcAft>
                      </a:pPr>
                      <a:r>
                        <a:rPr lang="en-IN" sz="700" dirty="0">
                          <a:effectLst/>
                        </a:rPr>
                        <a:t>Return Form</a:t>
                      </a:r>
                      <a:endParaRPr lang="en-IN" sz="1100" dirty="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What to file?</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By Whom?</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By When?</a:t>
                      </a:r>
                      <a:endParaRPr lang="en-IN" sz="1100">
                        <a:effectLst/>
                        <a:latin typeface="Calibri"/>
                        <a:ea typeface="Calibri"/>
                        <a:cs typeface="Times New Roman"/>
                      </a:endParaRPr>
                    </a:p>
                  </a:txBody>
                  <a:tcPr marL="76200" marR="76200" marT="76200" marB="76200"/>
                </a:tc>
              </a:tr>
              <a:tr h="443296">
                <a:tc>
                  <a:txBody>
                    <a:bodyPr/>
                    <a:lstStyle/>
                    <a:p>
                      <a:pPr>
                        <a:lnSpc>
                          <a:spcPct val="115000"/>
                        </a:lnSpc>
                        <a:spcAft>
                          <a:spcPts val="1500"/>
                        </a:spcAft>
                      </a:pPr>
                      <a:r>
                        <a:rPr lang="en-IN" sz="700" u="none" strike="noStrike">
                          <a:effectLst/>
                          <a:hlinkClick r:id="rId3"/>
                        </a:rPr>
                        <a:t>GSTR-1</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Details of outward supplies of taxable goods and/or services effected</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Registered Taxable Supplier</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10th of the next month</a:t>
                      </a:r>
                      <a:endParaRPr lang="en-IN" sz="1100">
                        <a:effectLst/>
                        <a:latin typeface="Calibri"/>
                        <a:ea typeface="Calibri"/>
                        <a:cs typeface="Times New Roman"/>
                      </a:endParaRPr>
                    </a:p>
                  </a:txBody>
                  <a:tcPr marL="76200" marR="76200" marT="76200" marB="76200"/>
                </a:tc>
              </a:tr>
              <a:tr h="443296">
                <a:tc>
                  <a:txBody>
                    <a:bodyPr/>
                    <a:lstStyle/>
                    <a:p>
                      <a:pPr>
                        <a:lnSpc>
                          <a:spcPct val="115000"/>
                        </a:lnSpc>
                        <a:spcAft>
                          <a:spcPts val="1500"/>
                        </a:spcAft>
                      </a:pPr>
                      <a:r>
                        <a:rPr lang="en-IN" sz="700" u="none" strike="noStrike">
                          <a:effectLst/>
                          <a:hlinkClick r:id="rId4"/>
                        </a:rPr>
                        <a:t>GSTR-2</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Details of inward supplies of taxable goods and/or services effected claiming input tax credit.</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Registered Taxable Recipient</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15th of the next month</a:t>
                      </a:r>
                      <a:endParaRPr lang="en-IN" sz="1100">
                        <a:effectLst/>
                        <a:latin typeface="Calibri"/>
                        <a:ea typeface="Calibri"/>
                        <a:cs typeface="Times New Roman"/>
                      </a:endParaRPr>
                    </a:p>
                  </a:txBody>
                  <a:tcPr marL="76200" marR="76200" marT="76200" marB="76200"/>
                </a:tc>
              </a:tr>
              <a:tr h="582715">
                <a:tc>
                  <a:txBody>
                    <a:bodyPr/>
                    <a:lstStyle/>
                    <a:p>
                      <a:pPr>
                        <a:lnSpc>
                          <a:spcPct val="115000"/>
                        </a:lnSpc>
                        <a:spcAft>
                          <a:spcPts val="1500"/>
                        </a:spcAft>
                      </a:pPr>
                      <a:r>
                        <a:rPr lang="en-IN" sz="700" u="none" strike="noStrike">
                          <a:effectLst/>
                          <a:hlinkClick r:id="rId5"/>
                        </a:rPr>
                        <a:t>GSTR-3</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Monthly return on the basis of finalization of details of outward supplies and inward supplies along with the payment of amount of tax.</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Registered Taxable Person</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20th of the next month</a:t>
                      </a:r>
                      <a:endParaRPr lang="en-IN" sz="1100">
                        <a:effectLst/>
                        <a:latin typeface="Calibri"/>
                        <a:ea typeface="Calibri"/>
                        <a:cs typeface="Times New Roman"/>
                      </a:endParaRPr>
                    </a:p>
                  </a:txBody>
                  <a:tcPr marL="76200" marR="76200" marT="76200" marB="76200"/>
                </a:tc>
              </a:tr>
              <a:tr h="303878">
                <a:tc>
                  <a:txBody>
                    <a:bodyPr/>
                    <a:lstStyle/>
                    <a:p>
                      <a:pPr>
                        <a:lnSpc>
                          <a:spcPct val="115000"/>
                        </a:lnSpc>
                        <a:spcAft>
                          <a:spcPts val="1500"/>
                        </a:spcAft>
                      </a:pPr>
                      <a:r>
                        <a:rPr lang="en-IN" sz="700" u="none" strike="noStrike">
                          <a:effectLst/>
                          <a:hlinkClick r:id="rId6"/>
                        </a:rPr>
                        <a:t>GSTR-4</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Quarterly return for compounding taxable person.</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Composition Supplier</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18th of the month succeeding quarter</a:t>
                      </a:r>
                      <a:endParaRPr lang="en-IN" sz="1100">
                        <a:effectLst/>
                        <a:latin typeface="Calibri"/>
                        <a:ea typeface="Calibri"/>
                        <a:cs typeface="Times New Roman"/>
                      </a:endParaRPr>
                    </a:p>
                  </a:txBody>
                  <a:tcPr marL="76200" marR="76200" marT="76200" marB="76200"/>
                </a:tc>
              </a:tr>
              <a:tr h="303878">
                <a:tc>
                  <a:txBody>
                    <a:bodyPr/>
                    <a:lstStyle/>
                    <a:p>
                      <a:pPr>
                        <a:lnSpc>
                          <a:spcPct val="115000"/>
                        </a:lnSpc>
                        <a:spcAft>
                          <a:spcPts val="1500"/>
                        </a:spcAft>
                      </a:pPr>
                      <a:r>
                        <a:rPr lang="en-IN" sz="700" u="none" strike="noStrike">
                          <a:effectLst/>
                          <a:hlinkClick r:id="rId7"/>
                        </a:rPr>
                        <a:t>GSTR-5</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Return for Non-Resident foreign taxable person</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Non-Resident Taxable Person</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20th of the next month</a:t>
                      </a:r>
                      <a:endParaRPr lang="en-IN" sz="1100">
                        <a:effectLst/>
                        <a:latin typeface="Calibri"/>
                        <a:ea typeface="Calibri"/>
                        <a:cs typeface="Times New Roman"/>
                      </a:endParaRPr>
                    </a:p>
                  </a:txBody>
                  <a:tcPr marL="76200" marR="76200" marT="76200" marB="76200"/>
                </a:tc>
              </a:tr>
              <a:tr h="303878">
                <a:tc>
                  <a:txBody>
                    <a:bodyPr/>
                    <a:lstStyle/>
                    <a:p>
                      <a:pPr>
                        <a:lnSpc>
                          <a:spcPct val="115000"/>
                        </a:lnSpc>
                        <a:spcAft>
                          <a:spcPts val="1500"/>
                        </a:spcAft>
                      </a:pPr>
                      <a:r>
                        <a:rPr lang="en-IN" sz="700" u="none" strike="noStrike">
                          <a:effectLst/>
                          <a:hlinkClick r:id="rId8"/>
                        </a:rPr>
                        <a:t>GSTR-6</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Return for Input Service Distributor</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Input Service Distributor</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13th of the next month</a:t>
                      </a:r>
                      <a:endParaRPr lang="en-IN" sz="1100">
                        <a:effectLst/>
                        <a:latin typeface="Calibri"/>
                        <a:ea typeface="Calibri"/>
                        <a:cs typeface="Times New Roman"/>
                      </a:endParaRPr>
                    </a:p>
                  </a:txBody>
                  <a:tcPr marL="76200" marR="76200" marT="76200" marB="76200"/>
                </a:tc>
              </a:tr>
              <a:tr h="303878">
                <a:tc>
                  <a:txBody>
                    <a:bodyPr/>
                    <a:lstStyle/>
                    <a:p>
                      <a:pPr>
                        <a:lnSpc>
                          <a:spcPct val="115000"/>
                        </a:lnSpc>
                        <a:spcAft>
                          <a:spcPts val="1500"/>
                        </a:spcAft>
                      </a:pPr>
                      <a:r>
                        <a:rPr lang="en-IN" sz="700" u="none" strike="noStrike">
                          <a:effectLst/>
                          <a:hlinkClick r:id="rId9"/>
                        </a:rPr>
                        <a:t>GSTR-7</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Return for authorities deducting tax at source.</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Tax Deductor</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10th of the next month</a:t>
                      </a:r>
                      <a:endParaRPr lang="en-IN" sz="1100">
                        <a:effectLst/>
                        <a:latin typeface="Calibri"/>
                        <a:ea typeface="Calibri"/>
                        <a:cs typeface="Times New Roman"/>
                      </a:endParaRPr>
                    </a:p>
                  </a:txBody>
                  <a:tcPr marL="76200" marR="76200" marT="76200" marB="76200"/>
                </a:tc>
              </a:tr>
              <a:tr h="443296">
                <a:tc>
                  <a:txBody>
                    <a:bodyPr/>
                    <a:lstStyle/>
                    <a:p>
                      <a:pPr>
                        <a:lnSpc>
                          <a:spcPct val="115000"/>
                        </a:lnSpc>
                        <a:spcAft>
                          <a:spcPts val="1500"/>
                        </a:spcAft>
                      </a:pPr>
                      <a:r>
                        <a:rPr lang="en-IN" sz="700" u="none" strike="noStrike">
                          <a:effectLst/>
                          <a:hlinkClick r:id="rId10"/>
                        </a:rPr>
                        <a:t>GSTR-8</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Details of supplies effected through e-commerce operator and the amount of tax collected</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dirty="0">
                          <a:effectLst/>
                        </a:rPr>
                        <a:t>E-commerce Operator/Tax Collector</a:t>
                      </a:r>
                      <a:endParaRPr lang="en-IN" sz="1100" dirty="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10th of the next month</a:t>
                      </a:r>
                      <a:endParaRPr lang="en-IN" sz="1100">
                        <a:effectLst/>
                        <a:latin typeface="Calibri"/>
                        <a:ea typeface="Calibri"/>
                        <a:cs typeface="Times New Roman"/>
                      </a:endParaRPr>
                    </a:p>
                  </a:txBody>
                  <a:tcPr marL="76200" marR="76200" marT="76200" marB="76200"/>
                </a:tc>
              </a:tr>
              <a:tr h="303878">
                <a:tc>
                  <a:txBody>
                    <a:bodyPr/>
                    <a:lstStyle/>
                    <a:p>
                      <a:pPr>
                        <a:lnSpc>
                          <a:spcPct val="115000"/>
                        </a:lnSpc>
                        <a:spcAft>
                          <a:spcPts val="1500"/>
                        </a:spcAft>
                      </a:pPr>
                      <a:r>
                        <a:rPr lang="en-IN" sz="700" u="none" strike="noStrike">
                          <a:effectLst/>
                          <a:hlinkClick r:id="rId11"/>
                        </a:rPr>
                        <a:t>GSTR-9</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Annual Return</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Registered Taxable Person</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31st December of next financial year</a:t>
                      </a:r>
                      <a:endParaRPr lang="en-IN" sz="1100">
                        <a:effectLst/>
                        <a:latin typeface="Calibri"/>
                        <a:ea typeface="Calibri"/>
                        <a:cs typeface="Times New Roman"/>
                      </a:endParaRPr>
                    </a:p>
                  </a:txBody>
                  <a:tcPr marL="76200" marR="76200" marT="76200" marB="76200"/>
                </a:tc>
              </a:tr>
              <a:tr h="582715">
                <a:tc>
                  <a:txBody>
                    <a:bodyPr/>
                    <a:lstStyle/>
                    <a:p>
                      <a:pPr>
                        <a:lnSpc>
                          <a:spcPct val="115000"/>
                        </a:lnSpc>
                        <a:spcAft>
                          <a:spcPts val="1500"/>
                        </a:spcAft>
                      </a:pPr>
                      <a:r>
                        <a:rPr lang="en-IN" sz="700" u="none" strike="noStrike">
                          <a:effectLst/>
                          <a:hlinkClick r:id="rId12"/>
                        </a:rPr>
                        <a:t>GSTR-10</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Final Return</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Taxable person whose registration has been surrendered or cancelled.</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Within three months of the date of cancellation or date of cancellation order, whichever is later.</a:t>
                      </a:r>
                      <a:endParaRPr lang="en-IN" sz="1100">
                        <a:effectLst/>
                        <a:latin typeface="Calibri"/>
                        <a:ea typeface="Calibri"/>
                        <a:cs typeface="Times New Roman"/>
                      </a:endParaRPr>
                    </a:p>
                  </a:txBody>
                  <a:tcPr marL="76200" marR="76200" marT="76200" marB="76200"/>
                </a:tc>
              </a:tr>
              <a:tr h="443296">
                <a:tc>
                  <a:txBody>
                    <a:bodyPr/>
                    <a:lstStyle/>
                    <a:p>
                      <a:pPr>
                        <a:lnSpc>
                          <a:spcPct val="115000"/>
                        </a:lnSpc>
                        <a:spcAft>
                          <a:spcPts val="1500"/>
                        </a:spcAft>
                      </a:pPr>
                      <a:r>
                        <a:rPr lang="en-IN" sz="700" u="none" strike="noStrike" dirty="0">
                          <a:effectLst/>
                          <a:hlinkClick r:id="rId13"/>
                        </a:rPr>
                        <a:t>GSTR-11</a:t>
                      </a:r>
                      <a:endParaRPr lang="en-IN" sz="1100" dirty="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Details of inward supplies to be furnished by a person having UIN</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a:effectLst/>
                        </a:rPr>
                        <a:t>Person having UIN and claiming refund</a:t>
                      </a:r>
                      <a:endParaRPr lang="en-IN" sz="1100">
                        <a:effectLst/>
                        <a:latin typeface="Calibri"/>
                        <a:ea typeface="Calibri"/>
                        <a:cs typeface="Times New Roman"/>
                      </a:endParaRPr>
                    </a:p>
                  </a:txBody>
                  <a:tcPr marL="76200" marR="76200" marT="76200" marB="76200"/>
                </a:tc>
                <a:tc>
                  <a:txBody>
                    <a:bodyPr/>
                    <a:lstStyle/>
                    <a:p>
                      <a:pPr>
                        <a:lnSpc>
                          <a:spcPct val="115000"/>
                        </a:lnSpc>
                        <a:spcAft>
                          <a:spcPts val="1500"/>
                        </a:spcAft>
                      </a:pPr>
                      <a:r>
                        <a:rPr lang="en-IN" sz="700" dirty="0">
                          <a:effectLst/>
                        </a:rPr>
                        <a:t>28th of the month following the month for which statement is filed</a:t>
                      </a:r>
                      <a:endParaRPr lang="en-IN" sz="1100" dirty="0">
                        <a:effectLst/>
                        <a:latin typeface="Calibri"/>
                        <a:ea typeface="Calibri"/>
                        <a:cs typeface="Times New Roman"/>
                      </a:endParaRPr>
                    </a:p>
                  </a:txBody>
                  <a:tcPr marL="76200" marR="76200" marT="76200" marB="76200"/>
                </a:tc>
              </a:tr>
            </a:tbl>
          </a:graphicData>
        </a:graphic>
      </p:graphicFrame>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33646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1"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5" name="Rectangle 14"/>
          <p:cNvSpPr/>
          <p:nvPr/>
        </p:nvSpPr>
        <p:spPr>
          <a:xfrm>
            <a:off x="586848" y="3091005"/>
            <a:ext cx="11232112" cy="92682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PART B- CONSTITUTIONAL AMENDMENT </a:t>
            </a:r>
            <a:endParaRPr lang="en-IN" sz="2800" b="1" dirty="0">
              <a:solidFill>
                <a:srgbClr val="00206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061" y="375962"/>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930732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9"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0" name="Rectangle 9"/>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endParaRPr lang="en-IN" sz="2000" dirty="0">
              <a:solidFill>
                <a:prstClr val="black"/>
              </a:solidFill>
            </a:endParaRPr>
          </a:p>
          <a:p>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endParaRPr lang="en-IN" b="1" dirty="0">
              <a:solidFill>
                <a:schemeClr val="tx1"/>
              </a:solidFill>
              <a:latin typeface="+mj-lt"/>
            </a:endParaRPr>
          </a:p>
        </p:txBody>
      </p:sp>
      <p:sp>
        <p:nvSpPr>
          <p:cNvPr id="12" name="Rectangle 11"/>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IN" sz="2800" b="1" dirty="0" smtClean="0">
                <a:solidFill>
                  <a:srgbClr val="002060"/>
                </a:solidFill>
              </a:rPr>
              <a:t>Key Features-</a:t>
            </a:r>
            <a:r>
              <a:rPr lang="en-US" sz="2100" dirty="0">
                <a:solidFill>
                  <a:schemeClr val="tx1">
                    <a:lumMod val="75000"/>
                    <a:lumOff val="25000"/>
                  </a:schemeClr>
                </a:solidFill>
                <a:latin typeface="Cambria Math" panose="02040503050406030204" pitchFamily="18" charset="0"/>
                <a:ea typeface="Cambria Math" panose="02040503050406030204" pitchFamily="18" charset="0"/>
              </a:rPr>
              <a:t>122nd Amendment Bill introduced in LS on </a:t>
            </a:r>
            <a:r>
              <a:rPr lang="en-US" sz="2100" dirty="0" smtClean="0">
                <a:solidFill>
                  <a:schemeClr val="tx1">
                    <a:lumMod val="75000"/>
                    <a:lumOff val="25000"/>
                  </a:schemeClr>
                </a:solidFill>
                <a:latin typeface="Cambria Math" panose="02040503050406030204" pitchFamily="18" charset="0"/>
                <a:ea typeface="Cambria Math" panose="02040503050406030204" pitchFamily="18" charset="0"/>
              </a:rPr>
              <a:t>19.12.2014</a:t>
            </a:r>
            <a:endParaRPr lang="en-US" sz="2100" dirty="0">
              <a:solidFill>
                <a:schemeClr val="tx1">
                  <a:lumMod val="75000"/>
                  <a:lumOff val="25000"/>
                </a:schemeClr>
              </a:solidFill>
              <a:latin typeface="Cambria Math" panose="02040503050406030204" pitchFamily="18" charset="0"/>
              <a:ea typeface="Cambria Math" panose="02040503050406030204" pitchFamily="18" charset="0"/>
            </a:endParaRPr>
          </a:p>
        </p:txBody>
      </p:sp>
      <p:sp>
        <p:nvSpPr>
          <p:cNvPr id="2" name="Rectangle 1"/>
          <p:cNvSpPr/>
          <p:nvPr/>
        </p:nvSpPr>
        <p:spPr>
          <a:xfrm>
            <a:off x="419725" y="1552661"/>
            <a:ext cx="11572907" cy="4065728"/>
          </a:xfrm>
          <a:prstGeom prst="rect">
            <a:avLst/>
          </a:prstGeom>
        </p:spPr>
        <p:txBody>
          <a:bodyPr wrap="square">
            <a:spAutoFit/>
          </a:bodyPr>
          <a:lstStyle/>
          <a:p>
            <a:pPr marL="444500" lvl="4" indent="-350838" algn="just">
              <a:lnSpc>
                <a:spcPct val="80000"/>
              </a:lnSpc>
              <a:spcBef>
                <a:spcPts val="1200"/>
              </a:spcBef>
              <a:spcAft>
                <a:spcPts val="600"/>
              </a:spcAft>
              <a:buFont typeface="Courier New" panose="02070309020205020404" pitchFamily="49" charset="0"/>
              <a:buChar char="o"/>
              <a:defRPr/>
            </a:pPr>
            <a:r>
              <a:rPr lang="en-US" sz="1400" dirty="0" smtClean="0">
                <a:solidFill>
                  <a:schemeClr val="tx1">
                    <a:lumMod val="75000"/>
                    <a:lumOff val="25000"/>
                  </a:schemeClr>
                </a:solidFill>
                <a:latin typeface="Cambria Math" panose="02040503050406030204" pitchFamily="18" charset="0"/>
                <a:ea typeface="Cambria Math" panose="02040503050406030204" pitchFamily="18" charset="0"/>
              </a:rPr>
              <a:t>Concurrent </a:t>
            </a:r>
            <a:r>
              <a:rPr lang="en-US" sz="1400" dirty="0">
                <a:solidFill>
                  <a:schemeClr val="tx1">
                    <a:lumMod val="75000"/>
                    <a:lumOff val="25000"/>
                  </a:schemeClr>
                </a:solidFill>
                <a:latin typeface="Cambria Math" panose="02040503050406030204" pitchFamily="18" charset="0"/>
                <a:ea typeface="Cambria Math" panose="02040503050406030204" pitchFamily="18" charset="0"/>
              </a:rPr>
              <a:t>jurisdiction for levy of GST by the Centre and the States –proposed Article 246A</a:t>
            </a:r>
          </a:p>
          <a:p>
            <a:pPr marL="444500" lvl="4" indent="-350838" algn="just">
              <a:lnSpc>
                <a:spcPct val="80000"/>
              </a:lnSpc>
              <a:spcBef>
                <a:spcPts val="1200"/>
              </a:spcBef>
              <a:spcAft>
                <a:spcPts val="600"/>
              </a:spcAft>
              <a:buFont typeface="Courier New" panose="02070309020205020404" pitchFamily="49" charset="0"/>
              <a:buChar char="o"/>
              <a:defRPr/>
            </a:pPr>
            <a:r>
              <a:rPr lang="en-US" sz="1400" dirty="0">
                <a:solidFill>
                  <a:schemeClr val="tx1">
                    <a:lumMod val="75000"/>
                    <a:lumOff val="25000"/>
                  </a:schemeClr>
                </a:solidFill>
                <a:latin typeface="Cambria Math" panose="02040503050406030204" pitchFamily="18" charset="0"/>
                <a:ea typeface="Cambria Math" panose="02040503050406030204" pitchFamily="18" charset="0"/>
              </a:rPr>
              <a:t>Authority for Centre to levy &amp; collection of IGST on supplies in the course of inter-State trade or commerce including imports – proposed Article 269A </a:t>
            </a:r>
          </a:p>
          <a:p>
            <a:pPr marL="444500" lvl="4" indent="-350838" algn="just">
              <a:lnSpc>
                <a:spcPct val="80000"/>
              </a:lnSpc>
              <a:spcBef>
                <a:spcPts val="1200"/>
              </a:spcBef>
              <a:spcAft>
                <a:spcPts val="600"/>
              </a:spcAft>
              <a:buFont typeface="Courier New" panose="02070309020205020404" pitchFamily="49" charset="0"/>
              <a:buChar char="o"/>
              <a:defRPr/>
            </a:pPr>
            <a:r>
              <a:rPr lang="en-US" sz="1400" dirty="0">
                <a:solidFill>
                  <a:schemeClr val="tx1">
                    <a:lumMod val="75000"/>
                    <a:lumOff val="25000"/>
                  </a:schemeClr>
                </a:solidFill>
                <a:latin typeface="Cambria Math" panose="02040503050406030204" pitchFamily="18" charset="0"/>
                <a:ea typeface="Cambria Math" panose="02040503050406030204" pitchFamily="18" charset="0"/>
              </a:rPr>
              <a:t>Authority for Centre to levy </a:t>
            </a:r>
            <a:r>
              <a:rPr lang="en-US" sz="1400" b="1" dirty="0">
                <a:solidFill>
                  <a:schemeClr val="tx1">
                    <a:lumMod val="75000"/>
                    <a:lumOff val="25000"/>
                  </a:schemeClr>
                </a:solidFill>
                <a:latin typeface="Cambria Math" panose="02040503050406030204" pitchFamily="18" charset="0"/>
                <a:ea typeface="Cambria Math" panose="02040503050406030204" pitchFamily="18" charset="0"/>
              </a:rPr>
              <a:t>non-</a:t>
            </a:r>
            <a:r>
              <a:rPr lang="en-US" sz="1400" b="1" dirty="0" err="1">
                <a:solidFill>
                  <a:schemeClr val="tx1">
                    <a:lumMod val="75000"/>
                    <a:lumOff val="25000"/>
                  </a:schemeClr>
                </a:solidFill>
                <a:latin typeface="Cambria Math" panose="02040503050406030204" pitchFamily="18" charset="0"/>
                <a:ea typeface="Cambria Math" panose="02040503050406030204" pitchFamily="18" charset="0"/>
              </a:rPr>
              <a:t>vatable</a:t>
            </a:r>
            <a:r>
              <a:rPr lang="en-US" sz="1400" b="1" dirty="0">
                <a:solidFill>
                  <a:schemeClr val="tx1">
                    <a:lumMod val="75000"/>
                    <a:lumOff val="25000"/>
                  </a:schemeClr>
                </a:solidFill>
                <a:latin typeface="Cambria Math" panose="02040503050406030204" pitchFamily="18" charset="0"/>
                <a:ea typeface="Cambria Math" panose="02040503050406030204" pitchFamily="18" charset="0"/>
              </a:rPr>
              <a:t> Additional Tax </a:t>
            </a:r>
            <a:r>
              <a:rPr lang="en-US" sz="1400" dirty="0">
                <a:solidFill>
                  <a:schemeClr val="tx1">
                    <a:lumMod val="75000"/>
                    <a:lumOff val="25000"/>
                  </a:schemeClr>
                </a:solidFill>
                <a:latin typeface="Cambria Math" panose="02040503050406030204" pitchFamily="18" charset="0"/>
                <a:ea typeface="Cambria Math" panose="02040503050406030204" pitchFamily="18" charset="0"/>
              </a:rPr>
              <a:t>– to be retained by originating State</a:t>
            </a:r>
          </a:p>
          <a:p>
            <a:pPr marL="444500" lvl="4" indent="-350838" algn="just">
              <a:lnSpc>
                <a:spcPct val="80000"/>
              </a:lnSpc>
              <a:spcBef>
                <a:spcPts val="1200"/>
              </a:spcBef>
              <a:spcAft>
                <a:spcPts val="600"/>
              </a:spcAft>
              <a:buFont typeface="Courier New" panose="02070309020205020404" pitchFamily="49" charset="0"/>
              <a:buChar char="o"/>
              <a:defRPr/>
            </a:pPr>
            <a:r>
              <a:rPr lang="en-US" sz="1400" dirty="0">
                <a:solidFill>
                  <a:schemeClr val="tx1">
                    <a:lumMod val="75000"/>
                    <a:lumOff val="25000"/>
                  </a:schemeClr>
                </a:solidFill>
                <a:latin typeface="Cambria Math" panose="02040503050406030204" pitchFamily="18" charset="0"/>
                <a:ea typeface="Cambria Math" panose="02040503050406030204" pitchFamily="18" charset="0"/>
              </a:rPr>
              <a:t>GST defined as any tax on supply of goods or services or both other than on alcohol for human consumption – proposed Article 366(12A</a:t>
            </a:r>
            <a:r>
              <a:rPr lang="en-US" sz="1400" dirty="0" smtClean="0">
                <a:solidFill>
                  <a:schemeClr val="tx1">
                    <a:lumMod val="75000"/>
                    <a:lumOff val="25000"/>
                  </a:schemeClr>
                </a:solidFill>
                <a:latin typeface="Cambria Math" panose="02040503050406030204" pitchFamily="18" charset="0"/>
                <a:ea typeface="Cambria Math" panose="02040503050406030204" pitchFamily="18" charset="0"/>
              </a:rPr>
              <a:t>)</a:t>
            </a:r>
          </a:p>
          <a:p>
            <a:pPr marL="444500" lvl="4" indent="-350838" algn="just">
              <a:lnSpc>
                <a:spcPct val="80000"/>
              </a:lnSpc>
              <a:spcBef>
                <a:spcPts val="1200"/>
              </a:spcBef>
              <a:spcAft>
                <a:spcPts val="600"/>
              </a:spcAft>
              <a:buFont typeface="Courier New" panose="02070309020205020404" pitchFamily="49" charset="0"/>
              <a:buChar char="o"/>
              <a:defRPr/>
            </a:pPr>
            <a:r>
              <a:rPr lang="en-IN" sz="1400" dirty="0">
                <a:solidFill>
                  <a:schemeClr val="tx1">
                    <a:lumMod val="75000"/>
                    <a:lumOff val="25000"/>
                  </a:schemeClr>
                </a:solidFill>
                <a:latin typeface="Cambria Math" panose="02040503050406030204" pitchFamily="18" charset="0"/>
                <a:ea typeface="Cambria Math" panose="02040503050406030204" pitchFamily="18" charset="0"/>
              </a:rPr>
              <a:t>Goods includes all materials, commodities &amp; articles – Article 366 (12)</a:t>
            </a:r>
          </a:p>
          <a:p>
            <a:pPr marL="444500" lvl="4" indent="-350838" algn="just">
              <a:lnSpc>
                <a:spcPct val="80000"/>
              </a:lnSpc>
              <a:spcBef>
                <a:spcPts val="1200"/>
              </a:spcBef>
              <a:spcAft>
                <a:spcPts val="600"/>
              </a:spcAft>
              <a:buFont typeface="Courier New" panose="02070309020205020404" pitchFamily="49" charset="0"/>
              <a:buChar char="o"/>
              <a:defRPr/>
            </a:pPr>
            <a:r>
              <a:rPr lang="en-IN" sz="1400" dirty="0">
                <a:solidFill>
                  <a:schemeClr val="tx1">
                    <a:lumMod val="75000"/>
                    <a:lumOff val="25000"/>
                  </a:schemeClr>
                </a:solidFill>
                <a:latin typeface="Cambria Math" panose="02040503050406030204" pitchFamily="18" charset="0"/>
                <a:ea typeface="Cambria Math" panose="02040503050406030204" pitchFamily="18" charset="0"/>
              </a:rPr>
              <a:t>Services means anything other than goods – proposed Article 366 (26A)</a:t>
            </a:r>
          </a:p>
          <a:p>
            <a:pPr marL="444500" lvl="4" indent="-350838" algn="just">
              <a:lnSpc>
                <a:spcPct val="80000"/>
              </a:lnSpc>
              <a:spcBef>
                <a:spcPts val="1200"/>
              </a:spcBef>
              <a:spcAft>
                <a:spcPts val="600"/>
              </a:spcAft>
              <a:buFont typeface="Courier New" panose="02070309020205020404" pitchFamily="49" charset="0"/>
              <a:buChar char="o"/>
              <a:defRPr/>
            </a:pPr>
            <a:r>
              <a:rPr lang="en-IN" sz="1400" dirty="0">
                <a:solidFill>
                  <a:schemeClr val="tx1">
                    <a:lumMod val="75000"/>
                    <a:lumOff val="25000"/>
                  </a:schemeClr>
                </a:solidFill>
                <a:latin typeface="Cambria Math" panose="02040503050406030204" pitchFamily="18" charset="0"/>
                <a:ea typeface="Cambria Math" panose="02040503050406030204" pitchFamily="18" charset="0"/>
              </a:rPr>
              <a:t>Goods and Services Tax Council (GSTC) - proposed Article 279A</a:t>
            </a:r>
          </a:p>
          <a:p>
            <a:pPr marL="444500" lvl="4" indent="-350838" algn="just">
              <a:lnSpc>
                <a:spcPct val="80000"/>
              </a:lnSpc>
              <a:spcBef>
                <a:spcPts val="1200"/>
              </a:spcBef>
              <a:spcAft>
                <a:spcPts val="600"/>
              </a:spcAft>
              <a:buFont typeface="Courier New" panose="02070309020205020404" pitchFamily="49" charset="0"/>
              <a:buChar char="o"/>
              <a:defRPr/>
            </a:pPr>
            <a:r>
              <a:rPr lang="en-IN" sz="1400" dirty="0">
                <a:solidFill>
                  <a:schemeClr val="tx1">
                    <a:lumMod val="75000"/>
                    <a:lumOff val="25000"/>
                  </a:schemeClr>
                </a:solidFill>
                <a:latin typeface="Cambria Math" panose="02040503050406030204" pitchFamily="18" charset="0"/>
                <a:ea typeface="Cambria Math" panose="02040503050406030204" pitchFamily="18" charset="0"/>
              </a:rPr>
              <a:t>Changes in entries in List – I &amp; II</a:t>
            </a:r>
          </a:p>
          <a:p>
            <a:pPr marL="444500" lvl="4" indent="-350838" algn="just">
              <a:lnSpc>
                <a:spcPct val="80000"/>
              </a:lnSpc>
              <a:spcBef>
                <a:spcPts val="1200"/>
              </a:spcBef>
              <a:spcAft>
                <a:spcPts val="600"/>
              </a:spcAft>
              <a:buFont typeface="Courier New" panose="02070309020205020404" pitchFamily="49" charset="0"/>
              <a:buChar char="o"/>
              <a:defRPr/>
            </a:pPr>
            <a:r>
              <a:rPr lang="en-IN" sz="1400" dirty="0">
                <a:solidFill>
                  <a:schemeClr val="tx1">
                    <a:lumMod val="75000"/>
                    <a:lumOff val="25000"/>
                  </a:schemeClr>
                </a:solidFill>
                <a:latin typeface="Cambria Math" panose="02040503050406030204" pitchFamily="18" charset="0"/>
                <a:ea typeface="Cambria Math" panose="02040503050406030204" pitchFamily="18" charset="0"/>
              </a:rPr>
              <a:t>Compensation for loss of revenue to States for </a:t>
            </a:r>
            <a:r>
              <a:rPr lang="en-IN" sz="1400" b="1" dirty="0">
                <a:solidFill>
                  <a:schemeClr val="tx1">
                    <a:lumMod val="75000"/>
                    <a:lumOff val="25000"/>
                  </a:schemeClr>
                </a:solidFill>
                <a:latin typeface="Cambria Math" panose="02040503050406030204" pitchFamily="18" charset="0"/>
                <a:ea typeface="Cambria Math" panose="02040503050406030204" pitchFamily="18" charset="0"/>
              </a:rPr>
              <a:t>five years</a:t>
            </a:r>
          </a:p>
          <a:p>
            <a:pPr marL="444500" lvl="4" indent="-350838" algn="just">
              <a:lnSpc>
                <a:spcPct val="80000"/>
              </a:lnSpc>
              <a:spcBef>
                <a:spcPts val="1200"/>
              </a:spcBef>
              <a:spcAft>
                <a:spcPts val="600"/>
              </a:spcAft>
              <a:buFont typeface="Courier New" panose="02070309020205020404" pitchFamily="49" charset="0"/>
              <a:buChar char="o"/>
              <a:defRPr/>
            </a:pPr>
            <a:endParaRPr lang="en-US" sz="1400" dirty="0">
              <a:solidFill>
                <a:schemeClr val="tx1">
                  <a:lumMod val="75000"/>
                  <a:lumOff val="25000"/>
                </a:schemeClr>
              </a:solidFill>
              <a:latin typeface="Cambria Math" panose="02040503050406030204" pitchFamily="18" charset="0"/>
              <a:ea typeface="Cambria Math" panose="0204050305040603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250" y="4220957"/>
            <a:ext cx="1424135" cy="2140093"/>
          </a:xfrm>
          <a:prstGeom prst="roundRect">
            <a:avLst/>
          </a:prstGeom>
          <a:effectLst>
            <a:outerShdw blurRad="152400" dist="317500" dir="5400000" sx="90000" sy="-19000" rotWithShape="0">
              <a:prstClr val="black">
                <a:alpha val="15000"/>
              </a:prstClr>
            </a:outerShdw>
          </a:effec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304" y="375961"/>
            <a:ext cx="1605941" cy="66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597860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9"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0" name="Rectangle 9"/>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endParaRPr lang="en-IN" sz="2000" dirty="0">
              <a:solidFill>
                <a:prstClr val="black"/>
              </a:solidFill>
            </a:endParaRPr>
          </a:p>
          <a:p>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endParaRPr lang="en-IN" b="1" dirty="0">
              <a:solidFill>
                <a:schemeClr val="tx1"/>
              </a:solidFill>
              <a:latin typeface="+mj-lt"/>
            </a:endParaRPr>
          </a:p>
        </p:txBody>
      </p:sp>
      <p:sp>
        <p:nvSpPr>
          <p:cNvPr id="12" name="Rectangle 11"/>
          <p:cNvSpPr/>
          <p:nvPr/>
        </p:nvSpPr>
        <p:spPr>
          <a:xfrm>
            <a:off x="586848" y="449078"/>
            <a:ext cx="11027397" cy="64404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IN" sz="2100" b="1" dirty="0">
                <a:solidFill>
                  <a:schemeClr val="accent6">
                    <a:lumMod val="75000"/>
                  </a:schemeClr>
                </a:solidFill>
                <a:latin typeface="Cambria Math" panose="02040503050406030204" pitchFamily="18" charset="0"/>
                <a:ea typeface="Cambria Math" panose="02040503050406030204" pitchFamily="18" charset="0"/>
              </a:rPr>
              <a:t>New amendments to 122nd Constitutional Amendment Bill 2014 </a:t>
            </a:r>
            <a:endParaRPr lang="en-IN" sz="2100" b="1" dirty="0" smtClean="0">
              <a:solidFill>
                <a:schemeClr val="accent6">
                  <a:lumMod val="75000"/>
                </a:schemeClr>
              </a:solidFill>
              <a:latin typeface="Cambria Math" panose="02040503050406030204" pitchFamily="18" charset="0"/>
              <a:ea typeface="Cambria Math" panose="02040503050406030204" pitchFamily="18" charset="0"/>
            </a:endParaRPr>
          </a:p>
          <a:p>
            <a:pPr marL="0" lvl="1" algn="ctr"/>
            <a:r>
              <a:rPr lang="en-IN" sz="2100" b="1" dirty="0" smtClean="0">
                <a:solidFill>
                  <a:schemeClr val="accent6">
                    <a:lumMod val="75000"/>
                  </a:schemeClr>
                </a:solidFill>
                <a:latin typeface="Cambria Math" panose="02040503050406030204" pitchFamily="18" charset="0"/>
                <a:ea typeface="Cambria Math" panose="02040503050406030204" pitchFamily="18" charset="0"/>
              </a:rPr>
              <a:t>(</a:t>
            </a:r>
            <a:r>
              <a:rPr lang="en-IN" sz="2100" b="1" dirty="0">
                <a:solidFill>
                  <a:schemeClr val="accent6">
                    <a:lumMod val="75000"/>
                  </a:schemeClr>
                </a:solidFill>
                <a:latin typeface="Cambria Math" panose="02040503050406030204" pitchFamily="18" charset="0"/>
                <a:ea typeface="Cambria Math" panose="02040503050406030204" pitchFamily="18" charset="0"/>
              </a:rPr>
              <a:t>as circulated in </a:t>
            </a:r>
            <a:r>
              <a:rPr lang="en-IN" sz="2100" b="1" dirty="0" err="1">
                <a:solidFill>
                  <a:schemeClr val="accent6">
                    <a:lumMod val="75000"/>
                  </a:schemeClr>
                </a:solidFill>
                <a:latin typeface="Cambria Math" panose="02040503050406030204" pitchFamily="18" charset="0"/>
                <a:ea typeface="Cambria Math" panose="02040503050406030204" pitchFamily="18" charset="0"/>
              </a:rPr>
              <a:t>Rajya</a:t>
            </a:r>
            <a:r>
              <a:rPr lang="en-IN" sz="2100" b="1" dirty="0">
                <a:solidFill>
                  <a:schemeClr val="accent6">
                    <a:lumMod val="75000"/>
                  </a:schemeClr>
                </a:solidFill>
                <a:latin typeface="Cambria Math" panose="02040503050406030204" pitchFamily="18" charset="0"/>
                <a:ea typeface="Cambria Math" panose="02040503050406030204" pitchFamily="18" charset="0"/>
              </a:rPr>
              <a:t> </a:t>
            </a:r>
            <a:r>
              <a:rPr lang="en-IN" sz="2100" b="1" dirty="0" err="1">
                <a:solidFill>
                  <a:schemeClr val="accent6">
                    <a:lumMod val="75000"/>
                  </a:schemeClr>
                </a:solidFill>
                <a:latin typeface="Cambria Math" panose="02040503050406030204" pitchFamily="18" charset="0"/>
                <a:ea typeface="Cambria Math" panose="02040503050406030204" pitchFamily="18" charset="0"/>
              </a:rPr>
              <a:t>Sabha</a:t>
            </a:r>
            <a:r>
              <a:rPr lang="en-IN" sz="2100" b="1" dirty="0">
                <a:solidFill>
                  <a:schemeClr val="accent6">
                    <a:lumMod val="75000"/>
                  </a:schemeClr>
                </a:solidFill>
                <a:latin typeface="Cambria Math" panose="02040503050406030204" pitchFamily="18" charset="0"/>
                <a:ea typeface="Cambria Math" panose="02040503050406030204" pitchFamily="18" charset="0"/>
              </a:rPr>
              <a:t> on August 1, 2016) </a:t>
            </a:r>
          </a:p>
        </p:txBody>
      </p:sp>
      <p:sp>
        <p:nvSpPr>
          <p:cNvPr id="7" name="Rectangle 6"/>
          <p:cNvSpPr/>
          <p:nvPr/>
        </p:nvSpPr>
        <p:spPr>
          <a:xfrm>
            <a:off x="817190" y="1477143"/>
            <a:ext cx="10620375" cy="3333220"/>
          </a:xfrm>
          <a:prstGeom prst="rect">
            <a:avLst/>
          </a:prstGeom>
        </p:spPr>
        <p:txBody>
          <a:bodyPr wrap="square">
            <a:spAutoFit/>
          </a:bodyPr>
          <a:lstStyle/>
          <a:p>
            <a:pPr algn="just">
              <a:lnSpc>
                <a:spcPct val="130000"/>
              </a:lnSpc>
              <a:spcAft>
                <a:spcPts val="0"/>
              </a:spcAft>
            </a:pPr>
            <a:r>
              <a:rPr lang="en-IN" dirty="0">
                <a:solidFill>
                  <a:srgbClr val="000000"/>
                </a:solidFill>
                <a:latin typeface="Times New Roman" panose="02020603050405020304" pitchFamily="18" charset="0"/>
                <a:ea typeface="MS PGothic" panose="020B0600070205080204" pitchFamily="34" charset="-128"/>
                <a:cs typeface="MS PGothic" panose="020B0600070205080204" pitchFamily="34" charset="-128"/>
              </a:rPr>
              <a:t> </a:t>
            </a:r>
            <a:endParaRPr lang="en-IN" sz="1600" dirty="0">
              <a:latin typeface="Calibri" panose="020F0502020204030204" pitchFamily="34" charset="0"/>
              <a:ea typeface="MS PGothic" panose="020B0600070205080204" pitchFamily="34" charset="-128"/>
              <a:cs typeface="MS PGothic" panose="020B0600070205080204" pitchFamily="34" charset="-128"/>
            </a:endParaRPr>
          </a:p>
          <a:p>
            <a:pPr algn="just">
              <a:lnSpc>
                <a:spcPct val="130000"/>
              </a:lnSpc>
              <a:spcAft>
                <a:spcPts val="0"/>
              </a:spcAft>
            </a:pPr>
            <a:r>
              <a:rPr lang="en-IN" b="1" dirty="0">
                <a:solidFill>
                  <a:srgbClr val="000000"/>
                </a:solidFill>
                <a:latin typeface="Times New Roman" panose="02020603050405020304" pitchFamily="18" charset="0"/>
                <a:ea typeface="MS PGothic" panose="020B0600070205080204" pitchFamily="34" charset="-128"/>
                <a:cs typeface="MS PGothic" panose="020B0600070205080204" pitchFamily="34" charset="-128"/>
              </a:rPr>
              <a:t>1</a:t>
            </a:r>
            <a:r>
              <a:rPr lang="en-IN" dirty="0">
                <a:solidFill>
                  <a:srgbClr val="000000"/>
                </a:solidFill>
                <a:latin typeface="Times New Roman" panose="02020603050405020304" pitchFamily="18" charset="0"/>
                <a:ea typeface="MS PGothic" panose="020B0600070205080204" pitchFamily="34" charset="-128"/>
                <a:cs typeface="MS PGothic" panose="020B0600070205080204" pitchFamily="34" charset="-128"/>
              </a:rPr>
              <a:t>. </a:t>
            </a:r>
            <a:r>
              <a:rPr lang="en-US" b="1" dirty="0">
                <a:latin typeface="Times New Roman" panose="02020603050405020304" pitchFamily="18" charset="0"/>
                <a:ea typeface="MS PGothic" panose="020B0600070205080204" pitchFamily="34" charset="-128"/>
                <a:cs typeface="MS PGothic" panose="020B0600070205080204" pitchFamily="34" charset="-128"/>
              </a:rPr>
              <a:t>Scrapping of 1 percent</a:t>
            </a:r>
            <a:r>
              <a:rPr lang="en-US" dirty="0">
                <a:latin typeface="Times New Roman" panose="02020603050405020304" pitchFamily="18" charset="0"/>
                <a:ea typeface="MS PGothic" panose="020B0600070205080204" pitchFamily="34" charset="-128"/>
                <a:cs typeface="MS PGothic" panose="020B0600070205080204" pitchFamily="34" charset="-128"/>
              </a:rPr>
              <a:t> additional tax on inter-state supply of goods. </a:t>
            </a:r>
            <a:endParaRPr lang="en-IN" dirty="0">
              <a:latin typeface="Calibri" panose="020F0502020204030204" pitchFamily="34" charset="0"/>
              <a:ea typeface="MS PGothic" panose="020B0600070205080204" pitchFamily="34" charset="-128"/>
              <a:cs typeface="MS PGothic" panose="020B0600070205080204" pitchFamily="34" charset="-128"/>
            </a:endParaRPr>
          </a:p>
          <a:p>
            <a:pPr marL="180340" indent="-180340" algn="just">
              <a:lnSpc>
                <a:spcPct val="130000"/>
              </a:lnSpc>
              <a:spcAft>
                <a:spcPts val="0"/>
              </a:spcAft>
            </a:pPr>
            <a:r>
              <a:rPr lang="en-US" b="1" dirty="0" smtClean="0">
                <a:latin typeface="Times New Roman" panose="02020603050405020304" pitchFamily="18" charset="0"/>
                <a:ea typeface="MS PGothic" panose="020B0600070205080204" pitchFamily="34" charset="-128"/>
                <a:cs typeface="MS PGothic" panose="020B0600070205080204" pitchFamily="34" charset="-128"/>
              </a:rPr>
              <a:t>2</a:t>
            </a:r>
            <a:r>
              <a:rPr lang="en-US" dirty="0" smtClean="0">
                <a:latin typeface="Times New Roman" panose="02020603050405020304" pitchFamily="18" charset="0"/>
                <a:ea typeface="MS PGothic" panose="020B0600070205080204" pitchFamily="34" charset="-128"/>
                <a:cs typeface="MS PGothic" panose="020B0600070205080204" pitchFamily="34" charset="-128"/>
              </a:rPr>
              <a:t>.</a:t>
            </a:r>
            <a:r>
              <a:rPr lang="en-IN" b="1" dirty="0" smtClean="0">
                <a:latin typeface="Times New Roman" panose="02020603050405020304" pitchFamily="18" charset="0"/>
                <a:ea typeface="MS PGothic" panose="020B0600070205080204" pitchFamily="34" charset="-128"/>
                <a:cs typeface="MS PGothic" panose="020B0600070205080204" pitchFamily="34" charset="-128"/>
              </a:rPr>
              <a:t>Parliament </a:t>
            </a:r>
            <a:r>
              <a:rPr lang="en-IN" b="1" dirty="0">
                <a:latin typeface="Times New Roman" panose="02020603050405020304" pitchFamily="18" charset="0"/>
                <a:ea typeface="MS PGothic" panose="020B0600070205080204" pitchFamily="34" charset="-128"/>
                <a:cs typeface="MS PGothic" panose="020B0600070205080204" pitchFamily="34" charset="-128"/>
              </a:rPr>
              <a:t>must provide </a:t>
            </a:r>
            <a:r>
              <a:rPr lang="en-US" b="1" dirty="0">
                <a:latin typeface="Times New Roman" panose="02020603050405020304" pitchFamily="18" charset="0"/>
                <a:ea typeface="MS PGothic" panose="020B0600070205080204" pitchFamily="34" charset="-128"/>
                <a:cs typeface="MS PGothic" panose="020B0600070205080204" pitchFamily="34" charset="-128"/>
              </a:rPr>
              <a:t>compensation to States</a:t>
            </a:r>
            <a:r>
              <a:rPr lang="en-US" dirty="0">
                <a:latin typeface="Times New Roman" panose="02020603050405020304" pitchFamily="18" charset="0"/>
                <a:ea typeface="MS PGothic" panose="020B0600070205080204" pitchFamily="34" charset="-128"/>
                <a:cs typeface="MS PGothic" panose="020B0600070205080204" pitchFamily="34" charset="-128"/>
              </a:rPr>
              <a:t> for loss of revenue on account of implementation of GST </a:t>
            </a:r>
            <a:r>
              <a:rPr lang="en-US" dirty="0" err="1">
                <a:latin typeface="Times New Roman" panose="02020603050405020304" pitchFamily="18" charset="0"/>
                <a:ea typeface="MS PGothic" panose="020B0600070205080204" pitchFamily="34" charset="-128"/>
                <a:cs typeface="MS PGothic" panose="020B0600070205080204" pitchFamily="34" charset="-128"/>
              </a:rPr>
              <a:t>upto</a:t>
            </a:r>
            <a:r>
              <a:rPr lang="en-US" dirty="0">
                <a:latin typeface="Times New Roman" panose="02020603050405020304" pitchFamily="18" charset="0"/>
                <a:ea typeface="MS PGothic" panose="020B0600070205080204" pitchFamily="34" charset="-128"/>
                <a:cs typeface="MS PGothic" panose="020B0600070205080204" pitchFamily="34" charset="-128"/>
              </a:rPr>
              <a:t> 5 years, </a:t>
            </a:r>
            <a:r>
              <a:rPr lang="en-IN" dirty="0">
                <a:latin typeface="Times New Roman" panose="02020603050405020304" pitchFamily="18" charset="0"/>
                <a:ea typeface="MS PGothic" panose="020B0600070205080204" pitchFamily="34" charset="-128"/>
                <a:cs typeface="MS PGothic" panose="020B0600070205080204" pitchFamily="34" charset="-128"/>
              </a:rPr>
              <a:t>but may allow decide a shorter time period.</a:t>
            </a:r>
            <a:endParaRPr lang="en-IN" dirty="0">
              <a:latin typeface="Calibri" panose="020F0502020204030204" pitchFamily="34" charset="0"/>
              <a:ea typeface="MS PGothic" panose="020B0600070205080204" pitchFamily="34" charset="-128"/>
              <a:cs typeface="MS PGothic" panose="020B0600070205080204" pitchFamily="34" charset="-128"/>
            </a:endParaRPr>
          </a:p>
          <a:p>
            <a:pPr marL="180340" indent="-180340" algn="just">
              <a:lnSpc>
                <a:spcPct val="130000"/>
              </a:lnSpc>
              <a:spcAft>
                <a:spcPts val="0"/>
              </a:spcAft>
            </a:pPr>
            <a:r>
              <a:rPr lang="en-IN" b="1" dirty="0" smtClean="0">
                <a:latin typeface="Times New Roman" panose="02020603050405020304" pitchFamily="18" charset="0"/>
                <a:ea typeface="MS PGothic" panose="020B0600070205080204" pitchFamily="34" charset="-128"/>
                <a:cs typeface="MS PGothic" panose="020B0600070205080204" pitchFamily="34" charset="-128"/>
              </a:rPr>
              <a:t>3</a:t>
            </a:r>
            <a:r>
              <a:rPr lang="en-IN" dirty="0" smtClean="0">
                <a:latin typeface="Times New Roman" panose="02020603050405020304" pitchFamily="18" charset="0"/>
                <a:ea typeface="MS PGothic" panose="020B0600070205080204" pitchFamily="34" charset="-128"/>
                <a:cs typeface="MS PGothic" panose="020B0600070205080204" pitchFamily="34" charset="-128"/>
              </a:rPr>
              <a:t>.</a:t>
            </a:r>
            <a:r>
              <a:rPr lang="en-US" b="1" dirty="0" smtClean="0">
                <a:latin typeface="Times New Roman" panose="02020603050405020304" pitchFamily="18" charset="0"/>
                <a:ea typeface="MS PGothic" panose="020B0600070205080204" pitchFamily="34" charset="-128"/>
                <a:cs typeface="MS PGothic" panose="020B0600070205080204" pitchFamily="34" charset="-128"/>
              </a:rPr>
              <a:t>Redesigning </a:t>
            </a:r>
            <a:r>
              <a:rPr lang="en-US" b="1" dirty="0">
                <a:latin typeface="Times New Roman" panose="02020603050405020304" pitchFamily="18" charset="0"/>
                <a:ea typeface="MS PGothic" panose="020B0600070205080204" pitchFamily="34" charset="-128"/>
                <a:cs typeface="MS PGothic" panose="020B0600070205080204" pitchFamily="34" charset="-128"/>
              </a:rPr>
              <a:t>of framework for distribution of CGST and IGST</a:t>
            </a:r>
            <a:r>
              <a:rPr lang="en-US" dirty="0">
                <a:latin typeface="Times New Roman" panose="02020603050405020304" pitchFamily="18" charset="0"/>
                <a:ea typeface="MS PGothic" panose="020B0600070205080204" pitchFamily="34" charset="-128"/>
                <a:cs typeface="MS PGothic" panose="020B0600070205080204" pitchFamily="34" charset="-128"/>
              </a:rPr>
              <a:t> that will be collected by the Centre, amongst the Centre and States.</a:t>
            </a:r>
            <a:endParaRPr lang="en-IN" dirty="0">
              <a:latin typeface="Calibri" panose="020F0502020204030204" pitchFamily="34" charset="0"/>
              <a:ea typeface="MS PGothic" panose="020B0600070205080204" pitchFamily="34" charset="-128"/>
              <a:cs typeface="MS PGothic" panose="020B0600070205080204" pitchFamily="34" charset="-128"/>
            </a:endParaRPr>
          </a:p>
          <a:p>
            <a:pPr marL="180340" indent="-180340" algn="just">
              <a:lnSpc>
                <a:spcPct val="130000"/>
              </a:lnSpc>
              <a:spcAft>
                <a:spcPts val="0"/>
              </a:spcAft>
            </a:pPr>
            <a:r>
              <a:rPr lang="en-US" b="1" dirty="0" smtClean="0">
                <a:latin typeface="Times New Roman" panose="02020603050405020304" pitchFamily="18" charset="0"/>
                <a:ea typeface="MS PGothic" panose="020B0600070205080204" pitchFamily="34" charset="-128"/>
                <a:cs typeface="MS PGothic" panose="020B0600070205080204" pitchFamily="34" charset="-128"/>
              </a:rPr>
              <a:t>4</a:t>
            </a:r>
            <a:r>
              <a:rPr lang="en-US" dirty="0" smtClean="0">
                <a:latin typeface="Times New Roman" panose="02020603050405020304" pitchFamily="18" charset="0"/>
                <a:ea typeface="MS PGothic" panose="020B0600070205080204" pitchFamily="34" charset="-128"/>
                <a:cs typeface="MS PGothic" panose="020B0600070205080204" pitchFamily="34" charset="-128"/>
              </a:rPr>
              <a:t>.</a:t>
            </a:r>
            <a:r>
              <a:rPr lang="en-US" b="1" dirty="0" smtClean="0">
                <a:latin typeface="Times New Roman" panose="02020603050405020304" pitchFamily="18" charset="0"/>
                <a:ea typeface="MS PGothic" panose="020B0600070205080204" pitchFamily="34" charset="-128"/>
                <a:cs typeface="MS PGothic" panose="020B0600070205080204" pitchFamily="34" charset="-128"/>
              </a:rPr>
              <a:t>IGST </a:t>
            </a:r>
            <a:r>
              <a:rPr lang="en-US" b="1" dirty="0">
                <a:latin typeface="Times New Roman" panose="02020603050405020304" pitchFamily="18" charset="0"/>
                <a:ea typeface="MS PGothic" panose="020B0600070205080204" pitchFamily="34" charset="-128"/>
                <a:cs typeface="MS PGothic" panose="020B0600070205080204" pitchFamily="34" charset="-128"/>
              </a:rPr>
              <a:t>collected by the Centre and apportioned to State</a:t>
            </a:r>
            <a:r>
              <a:rPr lang="en-US" dirty="0">
                <a:latin typeface="Times New Roman" panose="02020603050405020304" pitchFamily="18" charset="0"/>
                <a:ea typeface="MS PGothic" panose="020B0600070205080204" pitchFamily="34" charset="-128"/>
                <a:cs typeface="MS PGothic" panose="020B0600070205080204" pitchFamily="34" charset="-128"/>
              </a:rPr>
              <a:t>, not to form part of Consolidated Fund of India. </a:t>
            </a:r>
            <a:endParaRPr lang="en-IN" dirty="0">
              <a:latin typeface="Calibri" panose="020F0502020204030204" pitchFamily="34" charset="0"/>
              <a:ea typeface="MS PGothic" panose="020B0600070205080204" pitchFamily="34" charset="-128"/>
              <a:cs typeface="MS PGothic" panose="020B0600070205080204" pitchFamily="34" charset="-128"/>
            </a:endParaRPr>
          </a:p>
          <a:p>
            <a:pPr marL="180340" indent="-180340" algn="just">
              <a:lnSpc>
                <a:spcPct val="130000"/>
              </a:lnSpc>
              <a:spcAft>
                <a:spcPts val="0"/>
              </a:spcAft>
            </a:pPr>
            <a:r>
              <a:rPr lang="en-US" b="1" dirty="0" smtClean="0">
                <a:latin typeface="Times New Roman" panose="02020603050405020304" pitchFamily="18" charset="0"/>
                <a:ea typeface="MS PGothic" panose="020B0600070205080204" pitchFamily="34" charset="-128"/>
                <a:cs typeface="MS PGothic" panose="020B0600070205080204" pitchFamily="34" charset="-128"/>
              </a:rPr>
              <a:t>5</a:t>
            </a:r>
            <a:r>
              <a:rPr lang="en-US" dirty="0" smtClean="0">
                <a:latin typeface="Times New Roman" panose="02020603050405020304" pitchFamily="18" charset="0"/>
                <a:ea typeface="MS PGothic" panose="020B0600070205080204" pitchFamily="34" charset="-128"/>
                <a:cs typeface="MS PGothic" panose="020B0600070205080204" pitchFamily="34" charset="-128"/>
              </a:rPr>
              <a:t>.</a:t>
            </a:r>
            <a:r>
              <a:rPr lang="en-US" b="1" dirty="0" smtClean="0">
                <a:latin typeface="Times New Roman" panose="02020603050405020304" pitchFamily="18" charset="0"/>
                <a:ea typeface="MS PGothic" panose="020B0600070205080204" pitchFamily="34" charset="-128"/>
                <a:cs typeface="MS PGothic" panose="020B0600070205080204" pitchFamily="34" charset="-128"/>
              </a:rPr>
              <a:t>T</a:t>
            </a:r>
            <a:r>
              <a:rPr lang="en-IN" b="1" dirty="0">
                <a:latin typeface="Times New Roman" panose="02020603050405020304" pitchFamily="18" charset="0"/>
                <a:ea typeface="MS PGothic" panose="020B0600070205080204" pitchFamily="34" charset="-128"/>
                <a:cs typeface="MS PGothic" panose="020B0600070205080204" pitchFamily="34" charset="-128"/>
              </a:rPr>
              <a:t>he GST Council shall establish a standing mechanism</a:t>
            </a:r>
            <a:r>
              <a:rPr lang="en-IN" dirty="0">
                <a:latin typeface="Times New Roman" panose="02020603050405020304" pitchFamily="18" charset="0"/>
                <a:ea typeface="MS PGothic" panose="020B0600070205080204" pitchFamily="34" charset="-128"/>
                <a:cs typeface="MS PGothic" panose="020B0600070205080204" pitchFamily="34" charset="-128"/>
              </a:rPr>
              <a:t> to adjudicate any dispute arising out of its recommendations.</a:t>
            </a:r>
            <a:endParaRPr lang="en-IN" dirty="0">
              <a:effectLst/>
              <a:latin typeface="Calibri" panose="020F0502020204030204" pitchFamily="34" charset="0"/>
              <a:ea typeface="MS PGothic" panose="020B0600070205080204" pitchFamily="34" charset="-128"/>
              <a:cs typeface="MS PGothic" panose="020B0600070205080204" pitchFamily="34" charset="-128"/>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771" y="681128"/>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400986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9"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0" name="Rectangle 9"/>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endParaRPr lang="en-IN" sz="2000" dirty="0">
              <a:solidFill>
                <a:prstClr val="black"/>
              </a:solidFill>
            </a:endParaRPr>
          </a:p>
          <a:p>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endParaRPr lang="en-IN" b="1" dirty="0">
              <a:solidFill>
                <a:schemeClr val="tx1"/>
              </a:solidFill>
              <a:latin typeface="+mj-lt"/>
            </a:endParaRPr>
          </a:p>
        </p:txBody>
      </p:sp>
      <p:sp>
        <p:nvSpPr>
          <p:cNvPr id="11" name="Rectangle 10"/>
          <p:cNvSpPr/>
          <p:nvPr/>
        </p:nvSpPr>
        <p:spPr>
          <a:xfrm>
            <a:off x="627190" y="451176"/>
            <a:ext cx="11027397" cy="71871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sz="2800" b="1" dirty="0" smtClean="0">
                <a:solidFill>
                  <a:srgbClr val="002060"/>
                </a:solidFill>
              </a:rPr>
              <a:t>GST COUNCIL-</a:t>
            </a:r>
            <a:r>
              <a:rPr lang="en-IN" b="1" dirty="0">
                <a:solidFill>
                  <a:srgbClr val="000000"/>
                </a:solidFill>
                <a:latin typeface="Arial" panose="020B0604020202020204" pitchFamily="34" charset="0"/>
                <a:ea typeface="Calibri" panose="020F0502020204030204" pitchFamily="34" charset="0"/>
              </a:rPr>
              <a:t>The Union Cabinet has approved setting up of GST Council and setting up its Secretariat as per the following details:</a:t>
            </a:r>
            <a:r>
              <a:rPr lang="en-IN" dirty="0">
                <a:solidFill>
                  <a:srgbClr val="000000"/>
                </a:solidFill>
                <a:latin typeface="Arial" panose="020B0604020202020204" pitchFamily="34" charset="0"/>
                <a:ea typeface="Calibri" panose="020F0502020204030204" pitchFamily="34" charset="0"/>
              </a:rPr>
              <a:t> </a:t>
            </a:r>
            <a:endParaRPr lang="en-IN" dirty="0">
              <a:solidFill>
                <a:prstClr val="black"/>
              </a:solidFill>
              <a:latin typeface="Times New Roman" panose="02020603050405020304" pitchFamily="18" charset="0"/>
              <a:ea typeface="Calibri" panose="020F0502020204030204" pitchFamily="34" charset="0"/>
            </a:endParaRPr>
          </a:p>
        </p:txBody>
      </p:sp>
      <p:sp>
        <p:nvSpPr>
          <p:cNvPr id="13" name="Rectangle 12"/>
          <p:cNvSpPr/>
          <p:nvPr/>
        </p:nvSpPr>
        <p:spPr>
          <a:xfrm>
            <a:off x="419725" y="1197683"/>
            <a:ext cx="11399235" cy="2154436"/>
          </a:xfrm>
          <a:prstGeom prst="rect">
            <a:avLst/>
          </a:prstGeom>
        </p:spPr>
        <p:txBody>
          <a:bodyPr wrap="square">
            <a:spAutoFit/>
          </a:bodyPr>
          <a:lstStyle/>
          <a:p>
            <a:pPr algn="just">
              <a:spcAft>
                <a:spcPts val="0"/>
              </a:spcAft>
            </a:pPr>
            <a:r>
              <a:rPr lang="en-IN" dirty="0">
                <a:solidFill>
                  <a:srgbClr val="000000"/>
                </a:solidFill>
                <a:latin typeface="Arial" panose="020B0604020202020204" pitchFamily="34" charset="0"/>
                <a:ea typeface="Calibri" panose="020F0502020204030204" pitchFamily="34" charset="0"/>
              </a:rPr>
              <a:t> </a:t>
            </a:r>
            <a:r>
              <a:rPr lang="en-IN" sz="1400" dirty="0" smtClean="0">
                <a:solidFill>
                  <a:srgbClr val="000000"/>
                </a:solidFill>
                <a:latin typeface="Arial" panose="020B0604020202020204" pitchFamily="34" charset="0"/>
                <a:ea typeface="Calibri" panose="020F0502020204030204" pitchFamily="34" charset="0"/>
              </a:rPr>
              <a:t>a</a:t>
            </a:r>
            <a:r>
              <a:rPr lang="en-IN" sz="1400" dirty="0">
                <a:solidFill>
                  <a:srgbClr val="000000"/>
                </a:solidFill>
                <a:latin typeface="Arial" panose="020B0604020202020204" pitchFamily="34" charset="0"/>
                <a:ea typeface="Calibri" panose="020F0502020204030204" pitchFamily="34" charset="0"/>
              </a:rPr>
              <a:t>)</a:t>
            </a:r>
            <a:r>
              <a:rPr lang="en-IN" sz="1400" dirty="0">
                <a:solidFill>
                  <a:srgbClr val="000000"/>
                </a:solidFill>
                <a:latin typeface="Times New Roman" panose="02020603050405020304" pitchFamily="18" charset="0"/>
                <a:ea typeface="Calibri" panose="020F0502020204030204" pitchFamily="34" charset="0"/>
              </a:rPr>
              <a:t>  </a:t>
            </a:r>
            <a:r>
              <a:rPr lang="en-IN" sz="1400" dirty="0" smtClean="0">
                <a:solidFill>
                  <a:srgbClr val="000000"/>
                </a:solidFill>
                <a:latin typeface="Arial" panose="020B0604020202020204" pitchFamily="34" charset="0"/>
                <a:ea typeface="Calibri" panose="020F0502020204030204" pitchFamily="34" charset="0"/>
              </a:rPr>
              <a:t>as </a:t>
            </a:r>
            <a:r>
              <a:rPr lang="en-IN" sz="1400" dirty="0">
                <a:solidFill>
                  <a:srgbClr val="000000"/>
                </a:solidFill>
                <a:latin typeface="Arial" panose="020B0604020202020204" pitchFamily="34" charset="0"/>
                <a:ea typeface="Calibri" panose="020F0502020204030204" pitchFamily="34" charset="0"/>
              </a:rPr>
              <a:t>per Article 279A of the amended Constitution;</a:t>
            </a:r>
            <a:endParaRPr lang="en-IN" sz="1400" dirty="0">
              <a:latin typeface="Times New Roman" panose="02020603050405020304" pitchFamily="18" charset="0"/>
              <a:ea typeface="Calibri" panose="020F0502020204030204" pitchFamily="34" charset="0"/>
            </a:endParaRPr>
          </a:p>
          <a:p>
            <a:pPr algn="just">
              <a:spcAft>
                <a:spcPts val="0"/>
              </a:spcAft>
            </a:pPr>
            <a:r>
              <a:rPr lang="en-IN" sz="1400" dirty="0">
                <a:solidFill>
                  <a:srgbClr val="000000"/>
                </a:solidFill>
                <a:latin typeface="Arial" panose="020B0604020202020204" pitchFamily="34" charset="0"/>
                <a:ea typeface="Calibri" panose="020F0502020204030204" pitchFamily="34" charset="0"/>
              </a:rPr>
              <a:t> </a:t>
            </a:r>
            <a:r>
              <a:rPr lang="en-IN" sz="1400" dirty="0" smtClean="0">
                <a:solidFill>
                  <a:srgbClr val="000000"/>
                </a:solidFill>
                <a:latin typeface="Arial" panose="020B0604020202020204" pitchFamily="34" charset="0"/>
                <a:ea typeface="Calibri" panose="020F0502020204030204" pitchFamily="34" charset="0"/>
              </a:rPr>
              <a:t>b</a:t>
            </a:r>
            <a:r>
              <a:rPr lang="en-IN" sz="1400" dirty="0">
                <a:solidFill>
                  <a:srgbClr val="000000"/>
                </a:solidFill>
                <a:latin typeface="Arial" panose="020B0604020202020204" pitchFamily="34" charset="0"/>
                <a:ea typeface="Calibri" panose="020F0502020204030204" pitchFamily="34" charset="0"/>
              </a:rPr>
              <a:t>)</a:t>
            </a:r>
            <a:r>
              <a:rPr lang="en-IN" sz="1400" dirty="0">
                <a:solidFill>
                  <a:srgbClr val="000000"/>
                </a:solidFill>
                <a:latin typeface="Times New Roman" panose="02020603050405020304" pitchFamily="18" charset="0"/>
                <a:ea typeface="Calibri" panose="020F0502020204030204" pitchFamily="34" charset="0"/>
              </a:rPr>
              <a:t>  </a:t>
            </a:r>
            <a:r>
              <a:rPr lang="en-IN" sz="1400" dirty="0" smtClean="0">
                <a:solidFill>
                  <a:srgbClr val="000000"/>
                </a:solidFill>
                <a:latin typeface="Arial" panose="020B0604020202020204" pitchFamily="34" charset="0"/>
                <a:ea typeface="Calibri" panose="020F0502020204030204" pitchFamily="34" charset="0"/>
              </a:rPr>
              <a:t>office </a:t>
            </a:r>
            <a:r>
              <a:rPr lang="en-IN" sz="1400" dirty="0">
                <a:solidFill>
                  <a:srgbClr val="000000"/>
                </a:solidFill>
                <a:latin typeface="Arial" panose="020B0604020202020204" pitchFamily="34" charset="0"/>
                <a:ea typeface="Calibri" panose="020F0502020204030204" pitchFamily="34" charset="0"/>
              </a:rPr>
              <a:t>at New Delhi;</a:t>
            </a:r>
            <a:endParaRPr lang="en-IN" sz="1400" dirty="0">
              <a:latin typeface="Times New Roman" panose="02020603050405020304" pitchFamily="18" charset="0"/>
              <a:ea typeface="Calibri" panose="020F0502020204030204" pitchFamily="34" charset="0"/>
            </a:endParaRPr>
          </a:p>
          <a:p>
            <a:pPr>
              <a:spcAft>
                <a:spcPts val="0"/>
              </a:spcAft>
            </a:pPr>
            <a:r>
              <a:rPr lang="en-IN" sz="1400" dirty="0">
                <a:solidFill>
                  <a:srgbClr val="000000"/>
                </a:solidFill>
                <a:latin typeface="Arial" panose="020B0604020202020204" pitchFamily="34" charset="0"/>
                <a:ea typeface="Calibri" panose="020F0502020204030204" pitchFamily="34" charset="0"/>
              </a:rPr>
              <a:t> </a:t>
            </a:r>
            <a:r>
              <a:rPr lang="en-IN" sz="1400" dirty="0" smtClean="0">
                <a:solidFill>
                  <a:srgbClr val="000000"/>
                </a:solidFill>
                <a:latin typeface="Arial" panose="020B0604020202020204" pitchFamily="34" charset="0"/>
                <a:ea typeface="Calibri" panose="020F0502020204030204" pitchFamily="34" charset="0"/>
              </a:rPr>
              <a:t>c</a:t>
            </a:r>
            <a:r>
              <a:rPr lang="en-IN" sz="1400" dirty="0">
                <a:solidFill>
                  <a:srgbClr val="000000"/>
                </a:solidFill>
                <a:latin typeface="Arial" panose="020B0604020202020204" pitchFamily="34" charset="0"/>
                <a:ea typeface="Calibri" panose="020F0502020204030204" pitchFamily="34" charset="0"/>
              </a:rPr>
              <a:t>)</a:t>
            </a:r>
            <a:r>
              <a:rPr lang="en-IN" sz="1400" dirty="0">
                <a:solidFill>
                  <a:srgbClr val="000000"/>
                </a:solidFill>
                <a:latin typeface="Times New Roman" panose="02020603050405020304" pitchFamily="18" charset="0"/>
                <a:ea typeface="Calibri" panose="020F0502020204030204" pitchFamily="34" charset="0"/>
              </a:rPr>
              <a:t>  </a:t>
            </a:r>
            <a:r>
              <a:rPr lang="en-IN" sz="1400" dirty="0">
                <a:solidFill>
                  <a:srgbClr val="000000"/>
                </a:solidFill>
                <a:latin typeface="Arial" panose="020B0604020202020204" pitchFamily="34" charset="0"/>
                <a:ea typeface="Calibri" panose="020F0502020204030204" pitchFamily="34" charset="0"/>
              </a:rPr>
              <a:t>Appointment of the Secretary (Revenue) as the Ex-officio Secretary to the GST Council;</a:t>
            </a:r>
            <a:endParaRPr lang="en-IN" sz="1400" dirty="0">
              <a:latin typeface="Times New Roman" panose="02020603050405020304" pitchFamily="18" charset="0"/>
              <a:ea typeface="Calibri" panose="020F0502020204030204" pitchFamily="34" charset="0"/>
            </a:endParaRPr>
          </a:p>
          <a:p>
            <a:pPr>
              <a:spcAft>
                <a:spcPts val="0"/>
              </a:spcAft>
            </a:pPr>
            <a:r>
              <a:rPr lang="en-IN" sz="1400" dirty="0">
                <a:solidFill>
                  <a:srgbClr val="000000"/>
                </a:solidFill>
                <a:latin typeface="Arial" panose="020B0604020202020204" pitchFamily="34" charset="0"/>
                <a:ea typeface="Calibri" panose="020F0502020204030204" pitchFamily="34" charset="0"/>
              </a:rPr>
              <a:t> </a:t>
            </a:r>
            <a:r>
              <a:rPr lang="en-IN" sz="1400" dirty="0" smtClean="0">
                <a:solidFill>
                  <a:srgbClr val="000000"/>
                </a:solidFill>
                <a:latin typeface="Arial" panose="020B0604020202020204" pitchFamily="34" charset="0"/>
                <a:ea typeface="Calibri" panose="020F0502020204030204" pitchFamily="34" charset="0"/>
              </a:rPr>
              <a:t>d</a:t>
            </a:r>
            <a:r>
              <a:rPr lang="en-IN" sz="1400" dirty="0">
                <a:solidFill>
                  <a:srgbClr val="000000"/>
                </a:solidFill>
                <a:latin typeface="Arial" panose="020B0604020202020204" pitchFamily="34" charset="0"/>
                <a:ea typeface="Calibri" panose="020F0502020204030204" pitchFamily="34" charset="0"/>
              </a:rPr>
              <a:t>)</a:t>
            </a:r>
            <a:r>
              <a:rPr lang="en-IN" sz="1400" dirty="0">
                <a:solidFill>
                  <a:srgbClr val="000000"/>
                </a:solidFill>
                <a:latin typeface="Times New Roman" panose="02020603050405020304" pitchFamily="18" charset="0"/>
                <a:ea typeface="Calibri" panose="020F0502020204030204" pitchFamily="34" charset="0"/>
              </a:rPr>
              <a:t>  </a:t>
            </a:r>
            <a:r>
              <a:rPr lang="en-IN" sz="1400" dirty="0">
                <a:solidFill>
                  <a:srgbClr val="000000"/>
                </a:solidFill>
                <a:latin typeface="Arial" panose="020B0604020202020204" pitchFamily="34" charset="0"/>
                <a:ea typeface="Calibri" panose="020F0502020204030204" pitchFamily="34" charset="0"/>
              </a:rPr>
              <a:t>Inclusion of the Chairperson, Central Board of Excise and Customs (CBEC), as a permanent invitee (non-voting) to all proceedings of the GST Council;</a:t>
            </a:r>
            <a:endParaRPr lang="en-IN" sz="1400" dirty="0">
              <a:latin typeface="Times New Roman" panose="02020603050405020304" pitchFamily="18" charset="0"/>
              <a:ea typeface="Calibri" panose="020F0502020204030204" pitchFamily="34" charset="0"/>
            </a:endParaRPr>
          </a:p>
          <a:p>
            <a:pPr>
              <a:spcAft>
                <a:spcPts val="0"/>
              </a:spcAft>
            </a:pPr>
            <a:r>
              <a:rPr lang="en-IN" sz="1400" dirty="0">
                <a:solidFill>
                  <a:srgbClr val="000000"/>
                </a:solidFill>
                <a:latin typeface="Arial" panose="020B0604020202020204" pitchFamily="34" charset="0"/>
                <a:ea typeface="Calibri" panose="020F0502020204030204" pitchFamily="34" charset="0"/>
              </a:rPr>
              <a:t> </a:t>
            </a:r>
            <a:r>
              <a:rPr lang="en-IN" sz="1400" dirty="0" smtClean="0">
                <a:solidFill>
                  <a:srgbClr val="000000"/>
                </a:solidFill>
                <a:latin typeface="Arial" panose="020B0604020202020204" pitchFamily="34" charset="0"/>
                <a:ea typeface="Calibri" panose="020F0502020204030204" pitchFamily="34" charset="0"/>
              </a:rPr>
              <a:t>e</a:t>
            </a:r>
            <a:r>
              <a:rPr lang="en-IN" sz="1400" dirty="0">
                <a:solidFill>
                  <a:srgbClr val="000000"/>
                </a:solidFill>
                <a:latin typeface="Arial" panose="020B0604020202020204" pitchFamily="34" charset="0"/>
                <a:ea typeface="Calibri" panose="020F0502020204030204" pitchFamily="34" charset="0"/>
              </a:rPr>
              <a:t>)</a:t>
            </a:r>
            <a:r>
              <a:rPr lang="en-IN" sz="1400" dirty="0">
                <a:solidFill>
                  <a:srgbClr val="000000"/>
                </a:solidFill>
                <a:latin typeface="Times New Roman" panose="02020603050405020304" pitchFamily="18" charset="0"/>
                <a:ea typeface="Calibri" panose="020F0502020204030204" pitchFamily="34" charset="0"/>
              </a:rPr>
              <a:t>  </a:t>
            </a:r>
            <a:r>
              <a:rPr lang="en-IN" sz="1400" dirty="0" smtClean="0">
                <a:solidFill>
                  <a:srgbClr val="000000"/>
                </a:solidFill>
                <a:latin typeface="Arial" panose="020B0604020202020204" pitchFamily="34" charset="0"/>
                <a:ea typeface="Calibri" panose="020F0502020204030204" pitchFamily="34" charset="0"/>
              </a:rPr>
              <a:t>one </a:t>
            </a:r>
            <a:r>
              <a:rPr lang="en-IN" sz="1400" dirty="0">
                <a:solidFill>
                  <a:srgbClr val="000000"/>
                </a:solidFill>
                <a:latin typeface="Arial" panose="020B0604020202020204" pitchFamily="34" charset="0"/>
                <a:ea typeface="Calibri" panose="020F0502020204030204" pitchFamily="34" charset="0"/>
              </a:rPr>
              <a:t>post of Additional Secretary to the GST Council in the GST Council Secretariat (at the level of Additional Secretary to the Government of India), </a:t>
            </a:r>
            <a:r>
              <a:rPr lang="en-IN" sz="1400" dirty="0" smtClean="0">
                <a:solidFill>
                  <a:srgbClr val="000000"/>
                </a:solidFill>
                <a:latin typeface="Arial" panose="020B0604020202020204" pitchFamily="34" charset="0"/>
                <a:ea typeface="Calibri" panose="020F0502020204030204" pitchFamily="34" charset="0"/>
              </a:rPr>
              <a:t>and </a:t>
            </a:r>
            <a:r>
              <a:rPr lang="en-IN" sz="1400" dirty="0">
                <a:solidFill>
                  <a:srgbClr val="000000"/>
                </a:solidFill>
                <a:latin typeface="Arial" panose="020B0604020202020204" pitchFamily="34" charset="0"/>
                <a:ea typeface="Calibri" panose="020F0502020204030204" pitchFamily="34" charset="0"/>
              </a:rPr>
              <a:t>four posts of Commissioner in the GST Council Secretariat (at the level of Joint Secretary to the Government of India).</a:t>
            </a:r>
            <a:endParaRPr lang="en-IN" sz="1400" dirty="0">
              <a:latin typeface="Times New Roman" panose="02020603050405020304" pitchFamily="18" charset="0"/>
              <a:ea typeface="Calibri" panose="020F0502020204030204" pitchFamily="34" charset="0"/>
            </a:endParaRPr>
          </a:p>
          <a:p>
            <a:pPr algn="just">
              <a:spcAft>
                <a:spcPts val="0"/>
              </a:spcAft>
            </a:pPr>
            <a:r>
              <a:rPr lang="en-IN" sz="1400" dirty="0">
                <a:solidFill>
                  <a:srgbClr val="000000"/>
                </a:solidFill>
                <a:latin typeface="Arial" panose="020B0604020202020204" pitchFamily="34" charset="0"/>
                <a:ea typeface="Calibri" panose="020F0502020204030204" pitchFamily="34" charset="0"/>
              </a:rPr>
              <a:t/>
            </a:r>
            <a:br>
              <a:rPr lang="en-IN" sz="1400" dirty="0">
                <a:solidFill>
                  <a:srgbClr val="000000"/>
                </a:solidFill>
                <a:latin typeface="Arial" panose="020B0604020202020204" pitchFamily="34" charset="0"/>
                <a:ea typeface="Calibri" panose="020F0502020204030204" pitchFamily="34" charset="0"/>
              </a:rPr>
            </a:br>
            <a:r>
              <a:rPr lang="en-IN" sz="1400" dirty="0">
                <a:solidFill>
                  <a:srgbClr val="000000"/>
                </a:solidFill>
                <a:latin typeface="Arial" panose="020B0604020202020204" pitchFamily="34" charset="0"/>
                <a:ea typeface="Calibri" panose="020F0502020204030204" pitchFamily="34" charset="0"/>
              </a:rPr>
              <a:t>The council will be chaired by Union Finance Minister Sh. Arun </a:t>
            </a:r>
            <a:r>
              <a:rPr lang="en-IN" sz="1400" dirty="0" err="1">
                <a:solidFill>
                  <a:srgbClr val="000000"/>
                </a:solidFill>
                <a:latin typeface="Arial" panose="020B0604020202020204" pitchFamily="34" charset="0"/>
                <a:ea typeface="Calibri" panose="020F0502020204030204" pitchFamily="34" charset="0"/>
              </a:rPr>
              <a:t>Jaitley</a:t>
            </a:r>
            <a:r>
              <a:rPr lang="en-IN" sz="1400" dirty="0">
                <a:solidFill>
                  <a:srgbClr val="000000"/>
                </a:solidFill>
                <a:latin typeface="Arial" panose="020B0604020202020204" pitchFamily="34" charset="0"/>
                <a:ea typeface="Calibri" panose="020F0502020204030204" pitchFamily="34" charset="0"/>
              </a:rPr>
              <a:t> and members comprising of State Finance Ministers</a:t>
            </a:r>
            <a:r>
              <a:rPr lang="en-IN" dirty="0">
                <a:solidFill>
                  <a:srgbClr val="000000"/>
                </a:solidFill>
                <a:latin typeface="Arial" panose="020B0604020202020204" pitchFamily="34" charset="0"/>
                <a:ea typeface="Calibri" panose="020F0502020204030204" pitchFamily="34" charset="0"/>
              </a:rPr>
              <a:t>. </a:t>
            </a:r>
            <a:endParaRPr lang="en-IN" dirty="0">
              <a:latin typeface="Times New Roman" panose="02020603050405020304" pitchFamily="18" charset="0"/>
              <a:ea typeface="Calibri" panose="020F0502020204030204" pitchFamily="34" charset="0"/>
            </a:endParaRPr>
          </a:p>
        </p:txBody>
      </p:sp>
      <p:sp>
        <p:nvSpPr>
          <p:cNvPr id="14" name="Rectangle 13"/>
          <p:cNvSpPr/>
          <p:nvPr/>
        </p:nvSpPr>
        <p:spPr>
          <a:xfrm>
            <a:off x="524435" y="3752640"/>
            <a:ext cx="11130151" cy="2554545"/>
          </a:xfrm>
          <a:prstGeom prst="rect">
            <a:avLst/>
          </a:prstGeom>
        </p:spPr>
        <p:txBody>
          <a:bodyPr wrap="square">
            <a:spAutoFit/>
          </a:bodyPr>
          <a:lstStyle/>
          <a:p>
            <a:pPr algn="ctr">
              <a:spcAft>
                <a:spcPts val="0"/>
              </a:spcAft>
            </a:pPr>
            <a:r>
              <a:rPr lang="en-IN" sz="1600" b="1" dirty="0" smtClean="0">
                <a:solidFill>
                  <a:srgbClr val="000000"/>
                </a:solidFill>
                <a:latin typeface="Arial" panose="020B0604020202020204" pitchFamily="34" charset="0"/>
                <a:ea typeface="Calibri" panose="020F0502020204030204" pitchFamily="34" charset="0"/>
              </a:rPr>
              <a:t>FUNCTIONS-ADVISORY IN NATURE</a:t>
            </a:r>
            <a:r>
              <a:rPr lang="en-IN" sz="1600" dirty="0">
                <a:solidFill>
                  <a:srgbClr val="000000"/>
                </a:solidFill>
                <a:latin typeface="Arial" panose="020B0604020202020204" pitchFamily="34" charset="0"/>
                <a:ea typeface="Calibri" panose="020F0502020204030204" pitchFamily="34" charset="0"/>
              </a:rPr>
              <a:t/>
            </a:r>
            <a:br>
              <a:rPr lang="en-IN" sz="1600" dirty="0">
                <a:solidFill>
                  <a:srgbClr val="000000"/>
                </a:solidFill>
                <a:latin typeface="Arial" panose="020B0604020202020204" pitchFamily="34" charset="0"/>
                <a:ea typeface="Calibri" panose="020F0502020204030204" pitchFamily="34" charset="0"/>
              </a:rPr>
            </a:br>
            <a:r>
              <a:rPr lang="en-IN" sz="1600" dirty="0">
                <a:solidFill>
                  <a:srgbClr val="000000"/>
                </a:solidFill>
                <a:latin typeface="Arial" panose="020B0604020202020204" pitchFamily="34" charset="0"/>
                <a:ea typeface="Calibri" panose="020F0502020204030204" pitchFamily="34" charset="0"/>
              </a:rPr>
              <a:t>As per Article 279A (4), the Council will make recommendations to the Union and the States on important issues related to GST, like </a:t>
            </a:r>
            <a:endParaRPr lang="en-IN" sz="1600" dirty="0">
              <a:latin typeface="Times New Roman" panose="02020603050405020304" pitchFamily="18" charset="0"/>
              <a:ea typeface="Calibri" panose="020F0502020204030204" pitchFamily="34" charset="0"/>
            </a:endParaRPr>
          </a:p>
          <a:p>
            <a:pPr algn="just">
              <a:spcAft>
                <a:spcPts val="0"/>
              </a:spcAft>
            </a:pPr>
            <a:r>
              <a:rPr lang="en-IN" sz="1600" dirty="0">
                <a:solidFill>
                  <a:srgbClr val="000000"/>
                </a:solidFill>
                <a:latin typeface="Arial" panose="020B0604020202020204" pitchFamily="34" charset="0"/>
                <a:ea typeface="Calibri" panose="020F0502020204030204" pitchFamily="34" charset="0"/>
              </a:rPr>
              <a:t> </a:t>
            </a:r>
            <a:r>
              <a:rPr lang="en-IN" sz="1600" dirty="0" smtClean="0">
                <a:solidFill>
                  <a:srgbClr val="000000"/>
                </a:solidFill>
                <a:latin typeface="Symbol" panose="05050102010706020507" pitchFamily="18" charset="2"/>
                <a:ea typeface="Calibri" panose="020F0502020204030204" pitchFamily="34" charset="0"/>
                <a:cs typeface="Helvetica" panose="020B0604020202020204" pitchFamily="34" charset="0"/>
              </a:rPr>
              <a:t>·</a:t>
            </a:r>
            <a:r>
              <a:rPr lang="en-IN" sz="1600" dirty="0">
                <a:solidFill>
                  <a:srgbClr val="000000"/>
                </a:solidFill>
                <a:latin typeface="Times New Roman" panose="02020603050405020304" pitchFamily="18" charset="0"/>
                <a:ea typeface="Calibri" panose="020F0502020204030204" pitchFamily="34" charset="0"/>
              </a:rPr>
              <a:t>      </a:t>
            </a:r>
            <a:r>
              <a:rPr lang="en-IN" sz="1600" dirty="0">
                <a:solidFill>
                  <a:srgbClr val="000000"/>
                </a:solidFill>
                <a:latin typeface="Arial" panose="020B0604020202020204" pitchFamily="34" charset="0"/>
                <a:ea typeface="Calibri" panose="020F0502020204030204" pitchFamily="34" charset="0"/>
              </a:rPr>
              <a:t>the goods and services that may be subjected or exempted from GST, </a:t>
            </a:r>
            <a:endParaRPr lang="en-IN" sz="1600" dirty="0">
              <a:latin typeface="Times New Roman" panose="02020603050405020304" pitchFamily="18" charset="0"/>
              <a:ea typeface="Calibri" panose="020F0502020204030204" pitchFamily="34" charset="0"/>
            </a:endParaRPr>
          </a:p>
          <a:p>
            <a:pPr algn="just">
              <a:spcAft>
                <a:spcPts val="0"/>
              </a:spcAft>
            </a:pPr>
            <a:r>
              <a:rPr lang="en-IN" sz="1600" dirty="0">
                <a:solidFill>
                  <a:srgbClr val="000000"/>
                </a:solidFill>
                <a:latin typeface="Arial" panose="020B0604020202020204" pitchFamily="34" charset="0"/>
                <a:ea typeface="Calibri" panose="020F0502020204030204" pitchFamily="34" charset="0"/>
              </a:rPr>
              <a:t> </a:t>
            </a:r>
            <a:r>
              <a:rPr lang="en-IN" sz="1600" dirty="0" smtClean="0">
                <a:solidFill>
                  <a:srgbClr val="000000"/>
                </a:solidFill>
                <a:latin typeface="Symbol" panose="05050102010706020507" pitchFamily="18" charset="2"/>
                <a:ea typeface="Calibri" panose="020F0502020204030204" pitchFamily="34" charset="0"/>
                <a:cs typeface="Helvetica" panose="020B0604020202020204" pitchFamily="34" charset="0"/>
              </a:rPr>
              <a:t>·</a:t>
            </a:r>
            <a:r>
              <a:rPr lang="en-IN" sz="1600" dirty="0">
                <a:solidFill>
                  <a:srgbClr val="000000"/>
                </a:solidFill>
                <a:latin typeface="Times New Roman" panose="02020603050405020304" pitchFamily="18" charset="0"/>
                <a:ea typeface="Calibri" panose="020F0502020204030204" pitchFamily="34" charset="0"/>
              </a:rPr>
              <a:t>      </a:t>
            </a:r>
            <a:r>
              <a:rPr lang="en-IN" sz="1600" dirty="0">
                <a:solidFill>
                  <a:srgbClr val="000000"/>
                </a:solidFill>
                <a:latin typeface="Arial" panose="020B0604020202020204" pitchFamily="34" charset="0"/>
                <a:ea typeface="Calibri" panose="020F0502020204030204" pitchFamily="34" charset="0"/>
              </a:rPr>
              <a:t>model GST Laws, </a:t>
            </a:r>
            <a:endParaRPr lang="en-IN" sz="1600" dirty="0">
              <a:latin typeface="Times New Roman" panose="02020603050405020304" pitchFamily="18" charset="0"/>
              <a:ea typeface="Calibri" panose="020F0502020204030204" pitchFamily="34" charset="0"/>
            </a:endParaRPr>
          </a:p>
          <a:p>
            <a:pPr>
              <a:spcAft>
                <a:spcPts val="0"/>
              </a:spcAft>
            </a:pPr>
            <a:r>
              <a:rPr lang="en-IN" sz="1600" dirty="0">
                <a:solidFill>
                  <a:srgbClr val="000000"/>
                </a:solidFill>
                <a:latin typeface="Arial" panose="020B0604020202020204" pitchFamily="34" charset="0"/>
                <a:ea typeface="Calibri" panose="020F0502020204030204" pitchFamily="34" charset="0"/>
              </a:rPr>
              <a:t> </a:t>
            </a:r>
            <a:r>
              <a:rPr lang="en-IN" sz="1600" dirty="0" smtClean="0">
                <a:solidFill>
                  <a:srgbClr val="000000"/>
                </a:solidFill>
                <a:latin typeface="Symbol" panose="05050102010706020507" pitchFamily="18" charset="2"/>
                <a:ea typeface="Calibri" panose="020F0502020204030204" pitchFamily="34" charset="0"/>
                <a:cs typeface="Helvetica" panose="020B0604020202020204" pitchFamily="34" charset="0"/>
              </a:rPr>
              <a:t>·</a:t>
            </a:r>
            <a:r>
              <a:rPr lang="en-IN" sz="1600" dirty="0">
                <a:solidFill>
                  <a:srgbClr val="000000"/>
                </a:solidFill>
                <a:latin typeface="Times New Roman" panose="02020603050405020304" pitchFamily="18" charset="0"/>
                <a:ea typeface="Calibri" panose="020F0502020204030204" pitchFamily="34" charset="0"/>
              </a:rPr>
              <a:t>      </a:t>
            </a:r>
            <a:r>
              <a:rPr lang="en-IN" sz="1600" dirty="0">
                <a:solidFill>
                  <a:srgbClr val="000000"/>
                </a:solidFill>
                <a:latin typeface="Arial" panose="020B0604020202020204" pitchFamily="34" charset="0"/>
                <a:ea typeface="Calibri" panose="020F0502020204030204" pitchFamily="34" charset="0"/>
              </a:rPr>
              <a:t>principles that govern place of supply, </a:t>
            </a:r>
            <a:endParaRPr lang="en-IN" sz="1600" dirty="0">
              <a:latin typeface="Times New Roman" panose="02020603050405020304" pitchFamily="18" charset="0"/>
              <a:ea typeface="Calibri" panose="020F0502020204030204" pitchFamily="34" charset="0"/>
            </a:endParaRPr>
          </a:p>
          <a:p>
            <a:pPr>
              <a:spcAft>
                <a:spcPts val="0"/>
              </a:spcAft>
            </a:pPr>
            <a:r>
              <a:rPr lang="en-IN" sz="1600" dirty="0">
                <a:solidFill>
                  <a:srgbClr val="000000"/>
                </a:solidFill>
                <a:latin typeface="Arial" panose="020B0604020202020204" pitchFamily="34" charset="0"/>
                <a:ea typeface="Calibri" panose="020F0502020204030204" pitchFamily="34" charset="0"/>
              </a:rPr>
              <a:t> </a:t>
            </a:r>
            <a:r>
              <a:rPr lang="en-IN" sz="1600" dirty="0" smtClean="0">
                <a:solidFill>
                  <a:srgbClr val="000000"/>
                </a:solidFill>
                <a:latin typeface="Symbol" panose="05050102010706020507" pitchFamily="18" charset="2"/>
                <a:ea typeface="Calibri" panose="020F0502020204030204" pitchFamily="34" charset="0"/>
                <a:cs typeface="Helvetica" panose="020B0604020202020204" pitchFamily="34" charset="0"/>
              </a:rPr>
              <a:t>·</a:t>
            </a:r>
            <a:r>
              <a:rPr lang="en-IN" sz="1600" dirty="0">
                <a:solidFill>
                  <a:srgbClr val="000000"/>
                </a:solidFill>
                <a:latin typeface="Times New Roman" panose="02020603050405020304" pitchFamily="18" charset="0"/>
                <a:ea typeface="Calibri" panose="020F0502020204030204" pitchFamily="34" charset="0"/>
              </a:rPr>
              <a:t>      </a:t>
            </a:r>
            <a:r>
              <a:rPr lang="en-IN" sz="1600" dirty="0">
                <a:solidFill>
                  <a:srgbClr val="000000"/>
                </a:solidFill>
                <a:latin typeface="Arial" panose="020B0604020202020204" pitchFamily="34" charset="0"/>
                <a:ea typeface="Calibri" panose="020F0502020204030204" pitchFamily="34" charset="0"/>
              </a:rPr>
              <a:t>threshold limits, </a:t>
            </a:r>
            <a:endParaRPr lang="en-IN" sz="1600" dirty="0">
              <a:latin typeface="Times New Roman" panose="02020603050405020304" pitchFamily="18" charset="0"/>
              <a:ea typeface="Calibri" panose="020F0502020204030204" pitchFamily="34" charset="0"/>
            </a:endParaRPr>
          </a:p>
          <a:p>
            <a:pPr>
              <a:spcAft>
                <a:spcPts val="0"/>
              </a:spcAft>
            </a:pPr>
            <a:r>
              <a:rPr lang="en-IN" sz="1600" dirty="0">
                <a:solidFill>
                  <a:srgbClr val="000000"/>
                </a:solidFill>
                <a:latin typeface="Arial" panose="020B0604020202020204" pitchFamily="34" charset="0"/>
                <a:ea typeface="Calibri" panose="020F0502020204030204" pitchFamily="34" charset="0"/>
              </a:rPr>
              <a:t> </a:t>
            </a:r>
            <a:r>
              <a:rPr lang="en-IN" sz="1600" dirty="0" smtClean="0">
                <a:solidFill>
                  <a:srgbClr val="000000"/>
                </a:solidFill>
                <a:latin typeface="Symbol" panose="05050102010706020507" pitchFamily="18" charset="2"/>
                <a:ea typeface="Calibri" panose="020F0502020204030204" pitchFamily="34" charset="0"/>
                <a:cs typeface="Helvetica" panose="020B0604020202020204" pitchFamily="34" charset="0"/>
              </a:rPr>
              <a:t>·</a:t>
            </a:r>
            <a:r>
              <a:rPr lang="en-IN" sz="1600" dirty="0">
                <a:solidFill>
                  <a:srgbClr val="000000"/>
                </a:solidFill>
                <a:latin typeface="Times New Roman" panose="02020603050405020304" pitchFamily="18" charset="0"/>
                <a:ea typeface="Calibri" panose="020F0502020204030204" pitchFamily="34" charset="0"/>
              </a:rPr>
              <a:t>      </a:t>
            </a:r>
            <a:r>
              <a:rPr lang="en-IN" sz="1600" dirty="0">
                <a:solidFill>
                  <a:srgbClr val="000000"/>
                </a:solidFill>
                <a:latin typeface="Arial" panose="020B0604020202020204" pitchFamily="34" charset="0"/>
                <a:ea typeface="Calibri" panose="020F0502020204030204" pitchFamily="34" charset="0"/>
              </a:rPr>
              <a:t>GST rates including the floor rates with bands, </a:t>
            </a:r>
            <a:endParaRPr lang="en-IN" sz="1600" dirty="0">
              <a:latin typeface="Times New Roman" panose="02020603050405020304" pitchFamily="18" charset="0"/>
              <a:ea typeface="Calibri" panose="020F0502020204030204" pitchFamily="34" charset="0"/>
            </a:endParaRPr>
          </a:p>
          <a:p>
            <a:pPr>
              <a:spcAft>
                <a:spcPts val="0"/>
              </a:spcAft>
            </a:pPr>
            <a:r>
              <a:rPr lang="en-IN" sz="1600" dirty="0">
                <a:solidFill>
                  <a:srgbClr val="000000"/>
                </a:solidFill>
                <a:latin typeface="Arial" panose="020B0604020202020204" pitchFamily="34" charset="0"/>
                <a:ea typeface="Calibri" panose="020F0502020204030204" pitchFamily="34" charset="0"/>
              </a:rPr>
              <a:t> </a:t>
            </a:r>
            <a:r>
              <a:rPr lang="en-IN" sz="1600" dirty="0" smtClean="0">
                <a:solidFill>
                  <a:srgbClr val="000000"/>
                </a:solidFill>
                <a:latin typeface="Symbol" panose="05050102010706020507" pitchFamily="18" charset="2"/>
                <a:ea typeface="Calibri" panose="020F0502020204030204" pitchFamily="34" charset="0"/>
                <a:cs typeface="Helvetica" panose="020B0604020202020204" pitchFamily="34" charset="0"/>
              </a:rPr>
              <a:t>·</a:t>
            </a:r>
            <a:r>
              <a:rPr lang="en-IN" sz="1600" dirty="0">
                <a:solidFill>
                  <a:srgbClr val="000000"/>
                </a:solidFill>
                <a:latin typeface="Times New Roman" panose="02020603050405020304" pitchFamily="18" charset="0"/>
                <a:ea typeface="Calibri" panose="020F0502020204030204" pitchFamily="34" charset="0"/>
              </a:rPr>
              <a:t>      </a:t>
            </a:r>
            <a:r>
              <a:rPr lang="en-IN" sz="1600" dirty="0">
                <a:solidFill>
                  <a:srgbClr val="000000"/>
                </a:solidFill>
                <a:latin typeface="Arial" panose="020B0604020202020204" pitchFamily="34" charset="0"/>
                <a:ea typeface="Calibri" panose="020F0502020204030204" pitchFamily="34" charset="0"/>
              </a:rPr>
              <a:t>special rates for raising additional resources during natural calamities/disasters, </a:t>
            </a:r>
            <a:endParaRPr lang="en-IN" sz="1600" dirty="0">
              <a:latin typeface="Times New Roman" panose="02020603050405020304" pitchFamily="18" charset="0"/>
              <a:ea typeface="Calibri" panose="020F0502020204030204" pitchFamily="34" charset="0"/>
            </a:endParaRPr>
          </a:p>
          <a:p>
            <a:pPr>
              <a:spcAft>
                <a:spcPts val="0"/>
              </a:spcAft>
            </a:pPr>
            <a:r>
              <a:rPr lang="en-IN" sz="1600" dirty="0">
                <a:solidFill>
                  <a:srgbClr val="000000"/>
                </a:solidFill>
                <a:latin typeface="Arial" panose="020B0604020202020204" pitchFamily="34" charset="0"/>
                <a:ea typeface="Calibri" panose="020F0502020204030204" pitchFamily="34" charset="0"/>
              </a:rPr>
              <a:t> </a:t>
            </a:r>
            <a:r>
              <a:rPr lang="en-IN" sz="1600" dirty="0" smtClean="0">
                <a:solidFill>
                  <a:srgbClr val="000000"/>
                </a:solidFill>
                <a:latin typeface="Symbol" panose="05050102010706020507" pitchFamily="18" charset="2"/>
                <a:ea typeface="Calibri" panose="020F0502020204030204" pitchFamily="34" charset="0"/>
                <a:cs typeface="Helvetica" panose="020B0604020202020204" pitchFamily="34" charset="0"/>
              </a:rPr>
              <a:t>·</a:t>
            </a:r>
            <a:r>
              <a:rPr lang="en-IN" sz="1600" dirty="0">
                <a:solidFill>
                  <a:srgbClr val="000000"/>
                </a:solidFill>
                <a:latin typeface="Times New Roman" panose="02020603050405020304" pitchFamily="18" charset="0"/>
                <a:ea typeface="Calibri" panose="020F0502020204030204" pitchFamily="34" charset="0"/>
              </a:rPr>
              <a:t>      </a:t>
            </a:r>
            <a:r>
              <a:rPr lang="en-IN" sz="1600" dirty="0">
                <a:solidFill>
                  <a:srgbClr val="000000"/>
                </a:solidFill>
                <a:latin typeface="Arial" panose="020B0604020202020204" pitchFamily="34" charset="0"/>
                <a:ea typeface="Calibri" panose="020F0502020204030204" pitchFamily="34" charset="0"/>
              </a:rPr>
              <a:t>special provisions for certain states, etc.</a:t>
            </a:r>
            <a:endParaRPr lang="en-IN" sz="1600" dirty="0">
              <a:effectLst/>
              <a:latin typeface="Times New Roman" panose="02020603050405020304" pitchFamily="18" charset="0"/>
              <a:ea typeface="Calibri" panose="020F0502020204030204" pitchFamily="3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9915" y="1052291"/>
            <a:ext cx="1544671" cy="63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377754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1"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9" name="Rectangle 18"/>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20" name="Rectangle 19"/>
          <p:cNvSpPr/>
          <p:nvPr/>
        </p:nvSpPr>
        <p:spPr>
          <a:xfrm>
            <a:off x="586848" y="3091005"/>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PART C- CHALLENGES AHEAD</a:t>
            </a:r>
            <a:endParaRPr lang="en-IN" sz="2800" b="1" dirty="0">
              <a:solidFill>
                <a:srgbClr val="00206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061" y="659298"/>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069033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9" name="Rectangle 8"/>
          <p:cNvSpPr/>
          <p:nvPr/>
        </p:nvSpPr>
        <p:spPr>
          <a:xfrm>
            <a:off x="533060" y="435208"/>
            <a:ext cx="11027397" cy="31782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800" b="1" dirty="0" smtClean="0">
              <a:solidFill>
                <a:srgbClr val="002060"/>
              </a:solidFill>
            </a:endParaRPr>
          </a:p>
          <a:p>
            <a:r>
              <a:rPr lang="en-IN" sz="2800" b="1" dirty="0">
                <a:solidFill>
                  <a:srgbClr val="002060"/>
                </a:solidFill>
              </a:rPr>
              <a:t>Operational Areas to be impacted by GST- CMA’s to play significant </a:t>
            </a:r>
            <a:r>
              <a:rPr lang="en-IN" sz="2800" b="1" dirty="0" smtClean="0">
                <a:solidFill>
                  <a:srgbClr val="002060"/>
                </a:solidFill>
              </a:rPr>
              <a:t>role</a:t>
            </a:r>
            <a:endParaRPr lang="en-IN" sz="2800" b="1" dirty="0">
              <a:solidFill>
                <a:srgbClr val="002060"/>
              </a:solidFill>
            </a:endParaRPr>
          </a:p>
          <a:p>
            <a:endParaRPr lang="en-IN" sz="2800" b="1" dirty="0">
              <a:solidFill>
                <a:srgbClr val="002060"/>
              </a:solidFill>
            </a:endParaRPr>
          </a:p>
        </p:txBody>
      </p:sp>
      <p:graphicFrame>
        <p:nvGraphicFramePr>
          <p:cNvPr id="8" name="Diagram 7"/>
          <p:cNvGraphicFramePr/>
          <p:nvPr>
            <p:extLst>
              <p:ext uri="{D42A27DB-BD31-4B8C-83A1-F6EECF244321}">
                <p14:modId xmlns:p14="http://schemas.microsoft.com/office/powerpoint/2010/main" val="786549332"/>
              </p:ext>
            </p:extLst>
          </p:nvPr>
        </p:nvGraphicFramePr>
        <p:xfrm>
          <a:off x="585788" y="886353"/>
          <a:ext cx="10974669" cy="5586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3808" y="968390"/>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865053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9" name="Rectangle 8"/>
          <p:cNvSpPr/>
          <p:nvPr/>
        </p:nvSpPr>
        <p:spPr>
          <a:xfrm>
            <a:off x="630895" y="475547"/>
            <a:ext cx="10024907" cy="4108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a:solidFill>
                  <a:schemeClr val="tx1"/>
                </a:solidFill>
              </a:rPr>
              <a:t>Likely challenges for tax payers</a:t>
            </a:r>
            <a:endParaRPr lang="en-IN" sz="2800" b="1" dirty="0">
              <a:solidFill>
                <a:schemeClr val="tx1"/>
              </a:solidFill>
            </a:endParaRPr>
          </a:p>
        </p:txBody>
      </p:sp>
      <p:sp>
        <p:nvSpPr>
          <p:cNvPr id="8" name="Title 2"/>
          <p:cNvSpPr txBox="1">
            <a:spLocks/>
          </p:cNvSpPr>
          <p:nvPr/>
        </p:nvSpPr>
        <p:spPr>
          <a:xfrm>
            <a:off x="1591051" y="-100044"/>
            <a:ext cx="7591044" cy="609600"/>
          </a:xfrm>
          <a:prstGeom prst="rect">
            <a:avLst/>
          </a:prstGeom>
        </p:spPr>
        <p:txBody>
          <a:bodyPr/>
          <a:lstStyle>
            <a:lvl1pPr algn="l" rtl="0" fontAlgn="base">
              <a:spcBef>
                <a:spcPct val="0"/>
              </a:spcBef>
              <a:spcAft>
                <a:spcPct val="0"/>
              </a:spcAft>
              <a:defRPr sz="2600" b="1">
                <a:solidFill>
                  <a:schemeClr val="tx1"/>
                </a:solidFill>
                <a:latin typeface="Helvetica Narrow" pitchFamily="34" charset="0"/>
                <a:ea typeface="+mj-ea"/>
                <a:cs typeface="+mj-cs"/>
              </a:defRPr>
            </a:lvl1pPr>
            <a:lvl2pPr algn="l" rtl="0" fontAlgn="base">
              <a:spcBef>
                <a:spcPct val="0"/>
              </a:spcBef>
              <a:spcAft>
                <a:spcPct val="0"/>
              </a:spcAft>
              <a:defRPr sz="2600" b="1">
                <a:solidFill>
                  <a:srgbClr val="1B9EA3"/>
                </a:solidFill>
                <a:latin typeface="Helvetica" pitchFamily="34" charset="0"/>
              </a:defRPr>
            </a:lvl2pPr>
            <a:lvl3pPr algn="l" rtl="0" fontAlgn="base">
              <a:spcBef>
                <a:spcPct val="0"/>
              </a:spcBef>
              <a:spcAft>
                <a:spcPct val="0"/>
              </a:spcAft>
              <a:defRPr sz="2600" b="1">
                <a:solidFill>
                  <a:srgbClr val="1B9EA3"/>
                </a:solidFill>
                <a:latin typeface="Helvetica" pitchFamily="34" charset="0"/>
              </a:defRPr>
            </a:lvl3pPr>
            <a:lvl4pPr algn="l" rtl="0" fontAlgn="base">
              <a:spcBef>
                <a:spcPct val="0"/>
              </a:spcBef>
              <a:spcAft>
                <a:spcPct val="0"/>
              </a:spcAft>
              <a:defRPr sz="2600" b="1">
                <a:solidFill>
                  <a:srgbClr val="1B9EA3"/>
                </a:solidFill>
                <a:latin typeface="Helvetica" pitchFamily="34" charset="0"/>
              </a:defRPr>
            </a:lvl4pPr>
            <a:lvl5pPr algn="l" rtl="0" fontAlgn="base">
              <a:spcBef>
                <a:spcPct val="0"/>
              </a:spcBef>
              <a:spcAft>
                <a:spcPct val="0"/>
              </a:spcAft>
              <a:defRPr sz="2600" b="1">
                <a:solidFill>
                  <a:srgbClr val="1B9EA3"/>
                </a:solidFill>
                <a:latin typeface="Helvetica" pitchFamily="34" charset="0"/>
              </a:defRPr>
            </a:lvl5pPr>
            <a:lvl6pPr marL="457200" algn="l" rtl="0" fontAlgn="base">
              <a:spcBef>
                <a:spcPct val="0"/>
              </a:spcBef>
              <a:spcAft>
                <a:spcPct val="0"/>
              </a:spcAft>
              <a:defRPr sz="2600" b="1">
                <a:solidFill>
                  <a:srgbClr val="1B9EA3"/>
                </a:solidFill>
                <a:latin typeface="Helvetica" pitchFamily="34" charset="0"/>
              </a:defRPr>
            </a:lvl6pPr>
            <a:lvl7pPr marL="914400" algn="l" rtl="0" fontAlgn="base">
              <a:spcBef>
                <a:spcPct val="0"/>
              </a:spcBef>
              <a:spcAft>
                <a:spcPct val="0"/>
              </a:spcAft>
              <a:defRPr sz="2600" b="1">
                <a:solidFill>
                  <a:srgbClr val="1B9EA3"/>
                </a:solidFill>
                <a:latin typeface="Helvetica" pitchFamily="34" charset="0"/>
              </a:defRPr>
            </a:lvl7pPr>
            <a:lvl8pPr marL="1371600" algn="l" rtl="0" fontAlgn="base">
              <a:spcBef>
                <a:spcPct val="0"/>
              </a:spcBef>
              <a:spcAft>
                <a:spcPct val="0"/>
              </a:spcAft>
              <a:defRPr sz="2600" b="1">
                <a:solidFill>
                  <a:srgbClr val="1B9EA3"/>
                </a:solidFill>
                <a:latin typeface="Helvetica" pitchFamily="34" charset="0"/>
              </a:defRPr>
            </a:lvl8pPr>
            <a:lvl9pPr marL="1828800" algn="l" rtl="0" fontAlgn="base">
              <a:spcBef>
                <a:spcPct val="0"/>
              </a:spcBef>
              <a:spcAft>
                <a:spcPct val="0"/>
              </a:spcAft>
              <a:defRPr sz="2600" b="1">
                <a:solidFill>
                  <a:srgbClr val="1B9EA3"/>
                </a:solidFill>
                <a:latin typeface="Helvetica" pitchFamily="34" charset="0"/>
              </a:defRPr>
            </a:lvl9pPr>
          </a:lstStyle>
          <a:p>
            <a:pPr eaLnBrk="1" hangingPunct="1"/>
            <a:endParaRPr lang="en-US" dirty="0"/>
          </a:p>
        </p:txBody>
      </p:sp>
      <p:sp>
        <p:nvSpPr>
          <p:cNvPr id="11" name="Line 4"/>
          <p:cNvSpPr>
            <a:spLocks noChangeShapeType="1"/>
          </p:cNvSpPr>
          <p:nvPr/>
        </p:nvSpPr>
        <p:spPr bwMode="auto">
          <a:xfrm>
            <a:off x="2278057" y="1344709"/>
            <a:ext cx="7939" cy="453283"/>
          </a:xfrm>
          <a:prstGeom prst="line">
            <a:avLst/>
          </a:prstGeom>
          <a:noFill/>
          <a:ln w="57150">
            <a:solidFill>
              <a:schemeClr val="tx1"/>
            </a:solidFill>
            <a:round/>
            <a:headEnd type="none" w="med" len="med"/>
            <a:tailEnd type="triangle" w="med" len="med"/>
          </a:ln>
        </p:spPr>
        <p:txBody>
          <a:bodyPr wrap="none" anchor="ctr"/>
          <a:lstStyle/>
          <a:p>
            <a:pPr eaLnBrk="1" fontAlgn="auto" hangingPunct="1">
              <a:spcBef>
                <a:spcPts val="0"/>
              </a:spcBef>
              <a:spcAft>
                <a:spcPts val="0"/>
              </a:spcAft>
              <a:defRPr/>
            </a:pPr>
            <a:endParaRPr lang="en-US" kern="0" dirty="0">
              <a:solidFill>
                <a:sysClr val="windowText" lastClr="000000"/>
              </a:solidFill>
              <a:latin typeface="Helvetica"/>
              <a:cs typeface="+mn-cs"/>
            </a:endParaRPr>
          </a:p>
        </p:txBody>
      </p:sp>
      <p:sp>
        <p:nvSpPr>
          <p:cNvPr id="12" name="Line 11"/>
          <p:cNvSpPr>
            <a:spLocks noChangeShapeType="1"/>
          </p:cNvSpPr>
          <p:nvPr/>
        </p:nvSpPr>
        <p:spPr bwMode="auto">
          <a:xfrm>
            <a:off x="3779833" y="1192308"/>
            <a:ext cx="30163" cy="3429000"/>
          </a:xfrm>
          <a:prstGeom prst="line">
            <a:avLst/>
          </a:prstGeom>
          <a:noFill/>
          <a:ln w="57150">
            <a:solidFill>
              <a:schemeClr val="tx1"/>
            </a:solidFill>
            <a:round/>
            <a:headEnd type="none" w="med" len="med"/>
            <a:tailEnd type="triangle" w="med" len="med"/>
          </a:ln>
        </p:spPr>
        <p:txBody>
          <a:bodyPr wrap="none" anchor="ctr"/>
          <a:lstStyle/>
          <a:p>
            <a:pPr eaLnBrk="1" fontAlgn="auto" hangingPunct="1">
              <a:spcBef>
                <a:spcPts val="0"/>
              </a:spcBef>
              <a:spcAft>
                <a:spcPts val="0"/>
              </a:spcAft>
              <a:defRPr/>
            </a:pPr>
            <a:endParaRPr lang="en-US" kern="0" dirty="0">
              <a:solidFill>
                <a:sysClr val="windowText" lastClr="000000"/>
              </a:solidFill>
              <a:latin typeface="Helvetica"/>
              <a:cs typeface="+mn-cs"/>
            </a:endParaRPr>
          </a:p>
        </p:txBody>
      </p:sp>
      <p:sp>
        <p:nvSpPr>
          <p:cNvPr id="13" name="Line 4"/>
          <p:cNvSpPr>
            <a:spLocks noChangeShapeType="1"/>
          </p:cNvSpPr>
          <p:nvPr/>
        </p:nvSpPr>
        <p:spPr bwMode="auto">
          <a:xfrm>
            <a:off x="5097457" y="1344710"/>
            <a:ext cx="7939" cy="453283"/>
          </a:xfrm>
          <a:prstGeom prst="line">
            <a:avLst/>
          </a:prstGeom>
          <a:noFill/>
          <a:ln w="57150">
            <a:solidFill>
              <a:schemeClr val="tx1"/>
            </a:solidFill>
            <a:round/>
            <a:headEnd type="none" w="med" len="med"/>
            <a:tailEnd type="triangle" w="med" len="med"/>
          </a:ln>
        </p:spPr>
        <p:txBody>
          <a:bodyPr wrap="none" anchor="ctr"/>
          <a:lstStyle/>
          <a:p>
            <a:pPr eaLnBrk="1" fontAlgn="auto" hangingPunct="1">
              <a:spcBef>
                <a:spcPts val="0"/>
              </a:spcBef>
              <a:spcAft>
                <a:spcPts val="0"/>
              </a:spcAft>
              <a:defRPr/>
            </a:pPr>
            <a:endParaRPr lang="en-US" kern="0" dirty="0">
              <a:solidFill>
                <a:sysClr val="windowText" lastClr="000000"/>
              </a:solidFill>
              <a:latin typeface="Helvetica"/>
              <a:cs typeface="+mn-cs"/>
            </a:endParaRPr>
          </a:p>
        </p:txBody>
      </p:sp>
      <p:sp>
        <p:nvSpPr>
          <p:cNvPr id="14" name="Line 4"/>
          <p:cNvSpPr>
            <a:spLocks noChangeShapeType="1"/>
          </p:cNvSpPr>
          <p:nvPr/>
        </p:nvSpPr>
        <p:spPr bwMode="auto">
          <a:xfrm>
            <a:off x="7688257" y="1344710"/>
            <a:ext cx="7939" cy="453283"/>
          </a:xfrm>
          <a:prstGeom prst="line">
            <a:avLst/>
          </a:prstGeom>
          <a:noFill/>
          <a:ln w="57150">
            <a:solidFill>
              <a:schemeClr val="tx1"/>
            </a:solidFill>
            <a:round/>
            <a:headEnd type="none" w="med" len="med"/>
            <a:tailEnd type="triangle" w="med" len="med"/>
          </a:ln>
        </p:spPr>
        <p:txBody>
          <a:bodyPr wrap="none" anchor="ctr"/>
          <a:lstStyle/>
          <a:p>
            <a:pPr eaLnBrk="1" fontAlgn="auto" hangingPunct="1">
              <a:spcBef>
                <a:spcPts val="0"/>
              </a:spcBef>
              <a:spcAft>
                <a:spcPts val="0"/>
              </a:spcAft>
              <a:defRPr/>
            </a:pPr>
            <a:endParaRPr lang="en-US" kern="0" dirty="0">
              <a:solidFill>
                <a:sysClr val="windowText" lastClr="000000"/>
              </a:solidFill>
              <a:latin typeface="Helvetica"/>
              <a:cs typeface="+mn-cs"/>
            </a:endParaRPr>
          </a:p>
        </p:txBody>
      </p:sp>
      <p:sp>
        <p:nvSpPr>
          <p:cNvPr id="15" name="Line 11"/>
          <p:cNvSpPr>
            <a:spLocks noChangeShapeType="1"/>
          </p:cNvSpPr>
          <p:nvPr/>
        </p:nvSpPr>
        <p:spPr bwMode="auto">
          <a:xfrm>
            <a:off x="6324595" y="1315009"/>
            <a:ext cx="0" cy="3001501"/>
          </a:xfrm>
          <a:prstGeom prst="line">
            <a:avLst/>
          </a:prstGeom>
          <a:noFill/>
          <a:ln w="57150">
            <a:solidFill>
              <a:schemeClr val="tx1"/>
            </a:solidFill>
            <a:round/>
            <a:headEnd type="none" w="med" len="med"/>
            <a:tailEnd type="triangle" w="med" len="med"/>
          </a:ln>
        </p:spPr>
        <p:txBody>
          <a:bodyPr wrap="none" anchor="ctr"/>
          <a:lstStyle/>
          <a:p>
            <a:pPr eaLnBrk="1" fontAlgn="auto" hangingPunct="1">
              <a:spcBef>
                <a:spcPts val="0"/>
              </a:spcBef>
              <a:spcAft>
                <a:spcPts val="0"/>
              </a:spcAft>
              <a:defRPr/>
            </a:pPr>
            <a:endParaRPr lang="en-US" kern="0" dirty="0">
              <a:solidFill>
                <a:sysClr val="windowText" lastClr="000000"/>
              </a:solidFill>
              <a:latin typeface="Helvetica"/>
              <a:cs typeface="+mn-cs"/>
            </a:endParaRPr>
          </a:p>
        </p:txBody>
      </p:sp>
      <p:sp>
        <p:nvSpPr>
          <p:cNvPr id="16" name="Line 11"/>
          <p:cNvSpPr>
            <a:spLocks noChangeShapeType="1"/>
          </p:cNvSpPr>
          <p:nvPr/>
        </p:nvSpPr>
        <p:spPr bwMode="auto">
          <a:xfrm>
            <a:off x="9067796" y="1385578"/>
            <a:ext cx="1587" cy="1994341"/>
          </a:xfrm>
          <a:prstGeom prst="line">
            <a:avLst/>
          </a:prstGeom>
          <a:noFill/>
          <a:ln w="57150">
            <a:solidFill>
              <a:schemeClr val="tx1"/>
            </a:solidFill>
            <a:round/>
            <a:headEnd type="none" w="med" len="med"/>
            <a:tailEnd type="triangle" w="med" len="med"/>
          </a:ln>
        </p:spPr>
        <p:txBody>
          <a:bodyPr wrap="none" anchor="ctr"/>
          <a:lstStyle/>
          <a:p>
            <a:pPr eaLnBrk="1" fontAlgn="auto" hangingPunct="1">
              <a:spcBef>
                <a:spcPts val="0"/>
              </a:spcBef>
              <a:spcAft>
                <a:spcPts val="0"/>
              </a:spcAft>
              <a:defRPr/>
            </a:pPr>
            <a:endParaRPr lang="en-US" kern="0" dirty="0">
              <a:solidFill>
                <a:sysClr val="windowText" lastClr="000000"/>
              </a:solidFill>
              <a:latin typeface="Helvetica"/>
              <a:cs typeface="+mn-cs"/>
            </a:endParaRPr>
          </a:p>
        </p:txBody>
      </p:sp>
      <p:sp>
        <p:nvSpPr>
          <p:cNvPr id="17" name="Rounded Rectangle 16"/>
          <p:cNvSpPr/>
          <p:nvPr/>
        </p:nvSpPr>
        <p:spPr bwMode="auto">
          <a:xfrm>
            <a:off x="1676395" y="989110"/>
            <a:ext cx="7924800" cy="415925"/>
          </a:xfrm>
          <a:prstGeom prst="roundRect">
            <a:avLst/>
          </a:prstGeom>
          <a:solidFill>
            <a:srgbClr val="1B9EA3"/>
          </a:solid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rPr>
              <a:t>A new tax law – a whole lot of tax controversies</a:t>
            </a:r>
          </a:p>
        </p:txBody>
      </p:sp>
      <p:grpSp>
        <p:nvGrpSpPr>
          <p:cNvPr id="18" name="Group 3"/>
          <p:cNvGrpSpPr>
            <a:grpSpLocks/>
          </p:cNvGrpSpPr>
          <p:nvPr/>
        </p:nvGrpSpPr>
        <p:grpSpPr bwMode="auto">
          <a:xfrm>
            <a:off x="1295397" y="1819348"/>
            <a:ext cx="2421177" cy="2485204"/>
            <a:chOff x="422" y="1296"/>
            <a:chExt cx="1422" cy="902"/>
          </a:xfrm>
        </p:grpSpPr>
        <p:sp>
          <p:nvSpPr>
            <p:cNvPr id="19" name="Rectangle 6"/>
            <p:cNvSpPr>
              <a:spLocks noChangeArrowheads="1"/>
            </p:cNvSpPr>
            <p:nvPr/>
          </p:nvSpPr>
          <p:spPr bwMode="auto">
            <a:xfrm>
              <a:off x="422" y="1296"/>
              <a:ext cx="1388" cy="902"/>
            </a:xfrm>
            <a:prstGeom prst="rect">
              <a:avLst/>
            </a:prstGeom>
            <a:solidFill>
              <a:srgbClr val="EDEDED"/>
            </a:solidFill>
            <a:ln w="19050">
              <a:solidFill>
                <a:schemeClr val="bg1">
                  <a:lumMod val="50000"/>
                </a:schemeClr>
              </a:solidFill>
              <a:miter lim="800000"/>
              <a:headEnd/>
              <a:tailEnd/>
            </a:ln>
          </p:spPr>
          <p:txBody>
            <a:bodyPr wrap="none" anchor="ctr"/>
            <a:lstStyle>
              <a:lvl1pPr>
                <a:spcBef>
                  <a:spcPct val="20000"/>
                </a:spcBef>
                <a:buClr>
                  <a:srgbClr val="1B9EA3"/>
                </a:buClr>
                <a:buBlip>
                  <a:blip r:embed="rId2"/>
                </a:buBlip>
                <a:defRPr sz="2200">
                  <a:solidFill>
                    <a:srgbClr val="000000"/>
                  </a:solidFill>
                  <a:latin typeface="Helvetica" panose="020B0604020202020204" pitchFamily="34" charset="0"/>
                </a:defRPr>
              </a:lvl1pPr>
              <a:lvl2pPr marL="742950" indent="-285750">
                <a:spcBef>
                  <a:spcPct val="20000"/>
                </a:spcBef>
                <a:buClr>
                  <a:srgbClr val="1B9EA3"/>
                </a:buClr>
                <a:buFont typeface="Wingdings" panose="05000000000000000000" pitchFamily="2" charset="2"/>
                <a:buChar char="§"/>
                <a:defRPr sz="2000">
                  <a:solidFill>
                    <a:srgbClr val="000000"/>
                  </a:solidFill>
                  <a:latin typeface="Helvetica" panose="020B0604020202020204" pitchFamily="34" charset="0"/>
                </a:defRPr>
              </a:lvl2pPr>
              <a:lvl3pPr marL="11430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3pPr>
              <a:lvl4pPr marL="16002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4pPr>
              <a:lvl5pPr marL="2057400" indent="-228600">
                <a:spcBef>
                  <a:spcPct val="20000"/>
                </a:spcBef>
                <a:buClr>
                  <a:srgbClr val="1B9EA3"/>
                </a:buClr>
                <a:defRPr>
                  <a:solidFill>
                    <a:srgbClr val="000000"/>
                  </a:solidFill>
                  <a:latin typeface="Helvetica" panose="020B0604020202020204" pitchFamily="34" charset="0"/>
                </a:defRPr>
              </a:lvl5pPr>
              <a:lvl6pPr marL="25146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6pPr>
              <a:lvl7pPr marL="29718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7pPr>
              <a:lvl8pPr marL="34290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8pPr>
              <a:lvl9pPr marL="38862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9pPr>
            </a:lstStyle>
            <a:p>
              <a:pPr eaLnBrk="1" hangingPunct="1">
                <a:spcBef>
                  <a:spcPct val="0"/>
                </a:spcBef>
                <a:buClrTx/>
                <a:buFontTx/>
                <a:buNone/>
              </a:pPr>
              <a:endParaRPr lang="en-US" altLang="en-US" sz="1200">
                <a:solidFill>
                  <a:schemeClr val="tx1"/>
                </a:solidFill>
                <a:latin typeface="Arial" panose="020B0604020202020204" pitchFamily="34" charset="0"/>
              </a:endParaRPr>
            </a:p>
          </p:txBody>
        </p:sp>
        <p:sp>
          <p:nvSpPr>
            <p:cNvPr id="20" name="Text Box 8"/>
            <p:cNvSpPr txBox="1">
              <a:spLocks noChangeArrowheads="1"/>
            </p:cNvSpPr>
            <p:nvPr/>
          </p:nvSpPr>
          <p:spPr bwMode="auto">
            <a:xfrm>
              <a:off x="452" y="1316"/>
              <a:ext cx="1344" cy="60"/>
            </a:xfrm>
            <a:prstGeom prst="rect">
              <a:avLst/>
            </a:prstGeom>
            <a:noFill/>
            <a:ln w="12700" algn="ctr">
              <a:noFill/>
              <a:miter lim="800000"/>
              <a:headEnd type="none" w="sm" len="sm"/>
              <a:tailEnd type="none" w="sm" len="sm"/>
            </a:ln>
          </p:spPr>
          <p:txBody>
            <a:bodyPr lIns="0" tIns="0" rIns="0" bIns="0">
              <a:spAutoFit/>
            </a:bodyPr>
            <a:lstStyle/>
            <a:p>
              <a:pPr marL="180975" indent="-180975" algn="ctr" eaLnBrk="1" hangingPunct="1">
                <a:lnSpc>
                  <a:spcPct val="90000"/>
                </a:lnSpc>
                <a:spcBef>
                  <a:spcPct val="50000"/>
                </a:spcBef>
                <a:buClr>
                  <a:schemeClr val="bg2"/>
                </a:buClr>
                <a:buSzPct val="110000"/>
                <a:buFont typeface="Arial" charset="0"/>
                <a:buNone/>
                <a:defRPr/>
              </a:pPr>
              <a:r>
                <a:rPr lang="en-US" sz="1200" b="1" dirty="0">
                  <a:solidFill>
                    <a:srgbClr val="003F72"/>
                  </a:solidFill>
                  <a:latin typeface="+mj-lt"/>
                </a:rPr>
                <a:t>Transaction restructuring</a:t>
              </a:r>
            </a:p>
          </p:txBody>
        </p:sp>
        <p:sp>
          <p:nvSpPr>
            <p:cNvPr id="21" name="Text Box 9"/>
            <p:cNvSpPr txBox="1">
              <a:spLocks noChangeArrowheads="1"/>
            </p:cNvSpPr>
            <p:nvPr/>
          </p:nvSpPr>
          <p:spPr bwMode="auto">
            <a:xfrm>
              <a:off x="433" y="1394"/>
              <a:ext cx="1411" cy="637"/>
            </a:xfrm>
            <a:prstGeom prst="rect">
              <a:avLst/>
            </a:prstGeom>
            <a:noFill/>
            <a:ln w="9525">
              <a:noFill/>
              <a:miter lim="800000"/>
              <a:headEnd/>
              <a:tailEnd/>
            </a:ln>
          </p:spPr>
          <p:txBody>
            <a:bodyPr>
              <a:spAutoFit/>
            </a:bodyPr>
            <a:lstStyle/>
            <a:p>
              <a:pPr marL="174625" indent="-174625" eaLnBrk="1" hangingPunct="1">
                <a:spcBef>
                  <a:spcPct val="50000"/>
                </a:spcBef>
                <a:buFont typeface="Wingdings" panose="05000000000000000000" pitchFamily="2" charset="2"/>
                <a:buChar char="§"/>
                <a:defRPr/>
              </a:pPr>
              <a:r>
                <a:rPr lang="en-US" sz="1200" dirty="0">
                  <a:latin typeface="+mn-lt"/>
                </a:rPr>
                <a:t>Transaction </a:t>
              </a:r>
              <a:r>
                <a:rPr lang="en-US" sz="1200" dirty="0" smtClean="0">
                  <a:latin typeface="+mn-lt"/>
                </a:rPr>
                <a:t>structuring to be reviewed </a:t>
              </a:r>
            </a:p>
            <a:p>
              <a:pPr marL="174625" indent="-174625" eaLnBrk="1" hangingPunct="1">
                <a:spcBef>
                  <a:spcPct val="50000"/>
                </a:spcBef>
                <a:buFont typeface="Wingdings" panose="05000000000000000000" pitchFamily="2" charset="2"/>
                <a:buChar char="§"/>
                <a:defRPr/>
              </a:pPr>
              <a:r>
                <a:rPr lang="en-US" sz="1200" dirty="0" smtClean="0">
                  <a:latin typeface="+mn-lt"/>
                </a:rPr>
                <a:t>Procurement pattern and trading models to be analysed – No significant difference between local and interstate under GST?</a:t>
              </a:r>
            </a:p>
            <a:p>
              <a:pPr marL="174625" indent="-174625" eaLnBrk="1" hangingPunct="1">
                <a:spcBef>
                  <a:spcPct val="50000"/>
                </a:spcBef>
                <a:buFont typeface="Wingdings" panose="05000000000000000000" pitchFamily="2" charset="2"/>
                <a:buChar char="§"/>
                <a:defRPr/>
              </a:pPr>
              <a:r>
                <a:rPr lang="en-US" sz="1200" dirty="0" smtClean="0">
                  <a:latin typeface="+mn-lt"/>
                </a:rPr>
                <a:t>Billing patterns, local vis-à-vis inter state to be reviewed</a:t>
              </a:r>
              <a:endParaRPr lang="en-US" sz="1200" dirty="0">
                <a:latin typeface="+mn-lt"/>
              </a:endParaRPr>
            </a:p>
          </p:txBody>
        </p:sp>
      </p:grpSp>
      <p:grpSp>
        <p:nvGrpSpPr>
          <p:cNvPr id="22" name="Group 11"/>
          <p:cNvGrpSpPr>
            <a:grpSpLocks/>
          </p:cNvGrpSpPr>
          <p:nvPr/>
        </p:nvGrpSpPr>
        <p:grpSpPr bwMode="auto">
          <a:xfrm>
            <a:off x="2209795" y="4697508"/>
            <a:ext cx="2514600" cy="1116699"/>
            <a:chOff x="1046" y="2688"/>
            <a:chExt cx="1388" cy="912"/>
          </a:xfrm>
        </p:grpSpPr>
        <p:sp>
          <p:nvSpPr>
            <p:cNvPr id="23" name="Rectangle 14"/>
            <p:cNvSpPr>
              <a:spLocks noChangeArrowheads="1"/>
            </p:cNvSpPr>
            <p:nvPr/>
          </p:nvSpPr>
          <p:spPr bwMode="auto">
            <a:xfrm>
              <a:off x="1046" y="2688"/>
              <a:ext cx="1388" cy="912"/>
            </a:xfrm>
            <a:prstGeom prst="rect">
              <a:avLst/>
            </a:prstGeom>
            <a:solidFill>
              <a:srgbClr val="EDEDED"/>
            </a:solidFill>
            <a:ln w="19050">
              <a:solidFill>
                <a:schemeClr val="bg1">
                  <a:lumMod val="50000"/>
                </a:schemeClr>
              </a:solidFill>
              <a:miter lim="800000"/>
              <a:headEnd/>
              <a:tailEnd/>
            </a:ln>
          </p:spPr>
          <p:txBody>
            <a:bodyPr wrap="none" anchor="ctr"/>
            <a:lstStyle>
              <a:lvl1pPr>
                <a:spcBef>
                  <a:spcPct val="20000"/>
                </a:spcBef>
                <a:buClr>
                  <a:srgbClr val="1B9EA3"/>
                </a:buClr>
                <a:buBlip>
                  <a:blip r:embed="rId2"/>
                </a:buBlip>
                <a:defRPr sz="2200">
                  <a:solidFill>
                    <a:srgbClr val="000000"/>
                  </a:solidFill>
                  <a:latin typeface="Helvetica" panose="020B0604020202020204" pitchFamily="34" charset="0"/>
                </a:defRPr>
              </a:lvl1pPr>
              <a:lvl2pPr marL="742950" indent="-285750">
                <a:spcBef>
                  <a:spcPct val="20000"/>
                </a:spcBef>
                <a:buClr>
                  <a:srgbClr val="1B9EA3"/>
                </a:buClr>
                <a:buFont typeface="Wingdings" panose="05000000000000000000" pitchFamily="2" charset="2"/>
                <a:buChar char="§"/>
                <a:defRPr sz="2000">
                  <a:solidFill>
                    <a:srgbClr val="000000"/>
                  </a:solidFill>
                  <a:latin typeface="Helvetica" panose="020B0604020202020204" pitchFamily="34" charset="0"/>
                </a:defRPr>
              </a:lvl2pPr>
              <a:lvl3pPr marL="11430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3pPr>
              <a:lvl4pPr marL="16002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4pPr>
              <a:lvl5pPr marL="2057400" indent="-228600">
                <a:spcBef>
                  <a:spcPct val="20000"/>
                </a:spcBef>
                <a:buClr>
                  <a:srgbClr val="1B9EA3"/>
                </a:buClr>
                <a:defRPr>
                  <a:solidFill>
                    <a:srgbClr val="000000"/>
                  </a:solidFill>
                  <a:latin typeface="Helvetica" panose="020B0604020202020204" pitchFamily="34" charset="0"/>
                </a:defRPr>
              </a:lvl5pPr>
              <a:lvl6pPr marL="25146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6pPr>
              <a:lvl7pPr marL="29718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7pPr>
              <a:lvl8pPr marL="34290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8pPr>
              <a:lvl9pPr marL="38862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9pPr>
            </a:lstStyle>
            <a:p>
              <a:pPr eaLnBrk="1" hangingPunct="1">
                <a:spcBef>
                  <a:spcPct val="0"/>
                </a:spcBef>
                <a:buClrTx/>
                <a:buFontTx/>
                <a:buNone/>
              </a:pPr>
              <a:endParaRPr lang="en-US" altLang="en-US" sz="1200">
                <a:solidFill>
                  <a:schemeClr val="tx1"/>
                </a:solidFill>
                <a:latin typeface="Arial" panose="020B0604020202020204" pitchFamily="34" charset="0"/>
              </a:endParaRPr>
            </a:p>
          </p:txBody>
        </p:sp>
        <p:sp>
          <p:nvSpPr>
            <p:cNvPr id="24" name="Text Box 16"/>
            <p:cNvSpPr txBox="1">
              <a:spLocks noChangeArrowheads="1"/>
            </p:cNvSpPr>
            <p:nvPr/>
          </p:nvSpPr>
          <p:spPr bwMode="auto">
            <a:xfrm>
              <a:off x="1065" y="2719"/>
              <a:ext cx="1303" cy="136"/>
            </a:xfrm>
            <a:prstGeom prst="rect">
              <a:avLst/>
            </a:prstGeom>
            <a:noFill/>
            <a:ln w="12700" algn="ctr">
              <a:noFill/>
              <a:miter lim="800000"/>
              <a:headEnd type="none" w="sm" len="sm"/>
              <a:tailEnd type="none" w="sm" len="sm"/>
            </a:ln>
          </p:spPr>
          <p:txBody>
            <a:bodyPr lIns="0" tIns="0" rIns="0" bIns="0">
              <a:spAutoFit/>
            </a:bodyPr>
            <a:lstStyle/>
            <a:p>
              <a:pPr marL="180975" indent="-180975" algn="ctr" eaLnBrk="1" hangingPunct="1">
                <a:lnSpc>
                  <a:spcPct val="90000"/>
                </a:lnSpc>
                <a:spcBef>
                  <a:spcPct val="50000"/>
                </a:spcBef>
                <a:buClr>
                  <a:schemeClr val="bg2"/>
                </a:buClr>
                <a:buSzPct val="110000"/>
                <a:buFont typeface="Arial" charset="0"/>
                <a:buNone/>
                <a:defRPr/>
              </a:pPr>
              <a:r>
                <a:rPr lang="en-US" sz="1200" b="1" dirty="0">
                  <a:solidFill>
                    <a:srgbClr val="003F72"/>
                  </a:solidFill>
                  <a:latin typeface="+mj-lt"/>
                </a:rPr>
                <a:t>Records/ Accounting</a:t>
              </a:r>
            </a:p>
          </p:txBody>
        </p:sp>
        <p:sp>
          <p:nvSpPr>
            <p:cNvPr id="25" name="Text Box 17"/>
            <p:cNvSpPr txBox="1">
              <a:spLocks noChangeArrowheads="1"/>
            </p:cNvSpPr>
            <p:nvPr/>
          </p:nvSpPr>
          <p:spPr bwMode="auto">
            <a:xfrm>
              <a:off x="1065" y="2861"/>
              <a:ext cx="1344" cy="603"/>
            </a:xfrm>
            <a:prstGeom prst="rect">
              <a:avLst/>
            </a:prstGeom>
            <a:noFill/>
            <a:ln w="9525">
              <a:noFill/>
              <a:miter lim="800000"/>
              <a:headEnd/>
              <a:tailEnd/>
            </a:ln>
          </p:spPr>
          <p:txBody>
            <a:bodyPr>
              <a:spAutoFit/>
            </a:bodyPr>
            <a:lstStyle/>
            <a:p>
              <a:pPr marL="174625" indent="-174625" eaLnBrk="1" hangingPunct="1">
                <a:spcBef>
                  <a:spcPct val="50000"/>
                </a:spcBef>
                <a:buFont typeface="Wingdings" panose="05000000000000000000" pitchFamily="2" charset="2"/>
                <a:buChar char="§"/>
                <a:defRPr/>
              </a:pPr>
              <a:r>
                <a:rPr lang="en-US" sz="1200" dirty="0">
                  <a:latin typeface="+mn-lt"/>
                </a:rPr>
                <a:t>State-wise sales </a:t>
              </a:r>
              <a:r>
                <a:rPr lang="en-US" sz="1200" dirty="0" smtClean="0">
                  <a:latin typeface="+mn-lt"/>
                </a:rPr>
                <a:t>records</a:t>
              </a:r>
            </a:p>
            <a:p>
              <a:pPr marL="174625" indent="-174625" eaLnBrk="1" hangingPunct="1">
                <a:spcBef>
                  <a:spcPct val="50000"/>
                </a:spcBef>
                <a:buFont typeface="Wingdings" panose="05000000000000000000" pitchFamily="2" charset="2"/>
                <a:buChar char="§"/>
                <a:defRPr/>
              </a:pPr>
              <a:r>
                <a:rPr lang="en-US" sz="1200" dirty="0" smtClean="0">
                  <a:latin typeface="+mn-lt"/>
                </a:rPr>
                <a:t>Credit </a:t>
              </a:r>
              <a:r>
                <a:rPr lang="en-US" sz="1200" dirty="0">
                  <a:latin typeface="+mn-lt"/>
                </a:rPr>
                <a:t>availment and utilization records</a:t>
              </a:r>
            </a:p>
          </p:txBody>
        </p:sp>
      </p:grpSp>
      <p:grpSp>
        <p:nvGrpSpPr>
          <p:cNvPr id="26" name="Group 18"/>
          <p:cNvGrpSpPr>
            <a:grpSpLocks/>
          </p:cNvGrpSpPr>
          <p:nvPr/>
        </p:nvGrpSpPr>
        <p:grpSpPr bwMode="auto">
          <a:xfrm>
            <a:off x="3926537" y="1847294"/>
            <a:ext cx="2205039" cy="2482835"/>
            <a:chOff x="422" y="1248"/>
            <a:chExt cx="1389" cy="1359"/>
          </a:xfrm>
        </p:grpSpPr>
        <p:sp>
          <p:nvSpPr>
            <p:cNvPr id="27" name="Rectangle 21"/>
            <p:cNvSpPr>
              <a:spLocks noChangeArrowheads="1"/>
            </p:cNvSpPr>
            <p:nvPr/>
          </p:nvSpPr>
          <p:spPr bwMode="auto">
            <a:xfrm>
              <a:off x="422" y="1248"/>
              <a:ext cx="1388" cy="1345"/>
            </a:xfrm>
            <a:prstGeom prst="rect">
              <a:avLst/>
            </a:prstGeom>
            <a:solidFill>
              <a:srgbClr val="EDEDED"/>
            </a:solidFill>
            <a:ln w="19050">
              <a:solidFill>
                <a:schemeClr val="bg1">
                  <a:lumMod val="50000"/>
                </a:schemeClr>
              </a:solidFill>
              <a:miter lim="800000"/>
              <a:headEnd/>
              <a:tailEnd/>
            </a:ln>
          </p:spPr>
          <p:txBody>
            <a:bodyPr wrap="none" anchor="ctr"/>
            <a:lstStyle>
              <a:lvl1pPr>
                <a:spcBef>
                  <a:spcPct val="20000"/>
                </a:spcBef>
                <a:buClr>
                  <a:srgbClr val="1B9EA3"/>
                </a:buClr>
                <a:buBlip>
                  <a:blip r:embed="rId2"/>
                </a:buBlip>
                <a:defRPr sz="2200">
                  <a:solidFill>
                    <a:srgbClr val="000000"/>
                  </a:solidFill>
                  <a:latin typeface="Helvetica" panose="020B0604020202020204" pitchFamily="34" charset="0"/>
                </a:defRPr>
              </a:lvl1pPr>
              <a:lvl2pPr marL="742950" indent="-285750">
                <a:spcBef>
                  <a:spcPct val="20000"/>
                </a:spcBef>
                <a:buClr>
                  <a:srgbClr val="1B9EA3"/>
                </a:buClr>
                <a:buFont typeface="Wingdings" panose="05000000000000000000" pitchFamily="2" charset="2"/>
                <a:buChar char="§"/>
                <a:defRPr sz="2000">
                  <a:solidFill>
                    <a:srgbClr val="000000"/>
                  </a:solidFill>
                  <a:latin typeface="Helvetica" panose="020B0604020202020204" pitchFamily="34" charset="0"/>
                </a:defRPr>
              </a:lvl2pPr>
              <a:lvl3pPr marL="11430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3pPr>
              <a:lvl4pPr marL="16002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4pPr>
              <a:lvl5pPr marL="2057400" indent="-228600">
                <a:spcBef>
                  <a:spcPct val="20000"/>
                </a:spcBef>
                <a:buClr>
                  <a:srgbClr val="1B9EA3"/>
                </a:buClr>
                <a:defRPr>
                  <a:solidFill>
                    <a:srgbClr val="000000"/>
                  </a:solidFill>
                  <a:latin typeface="Helvetica" panose="020B0604020202020204" pitchFamily="34" charset="0"/>
                </a:defRPr>
              </a:lvl5pPr>
              <a:lvl6pPr marL="25146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6pPr>
              <a:lvl7pPr marL="29718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7pPr>
              <a:lvl8pPr marL="34290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8pPr>
              <a:lvl9pPr marL="38862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9pPr>
            </a:lstStyle>
            <a:p>
              <a:pPr eaLnBrk="1" hangingPunct="1">
                <a:spcBef>
                  <a:spcPct val="0"/>
                </a:spcBef>
                <a:buClrTx/>
                <a:buFontTx/>
                <a:buNone/>
              </a:pPr>
              <a:endParaRPr lang="en-US" altLang="en-US" sz="1200">
                <a:solidFill>
                  <a:schemeClr val="tx1"/>
                </a:solidFill>
                <a:latin typeface="Arial" panose="020B0604020202020204" pitchFamily="34" charset="0"/>
              </a:endParaRPr>
            </a:p>
          </p:txBody>
        </p:sp>
        <p:sp>
          <p:nvSpPr>
            <p:cNvPr id="28" name="Text Box 23"/>
            <p:cNvSpPr txBox="1">
              <a:spLocks noChangeArrowheads="1"/>
            </p:cNvSpPr>
            <p:nvPr/>
          </p:nvSpPr>
          <p:spPr bwMode="auto">
            <a:xfrm>
              <a:off x="624" y="1279"/>
              <a:ext cx="1008" cy="91"/>
            </a:xfrm>
            <a:prstGeom prst="rect">
              <a:avLst/>
            </a:prstGeom>
            <a:noFill/>
            <a:ln w="12700" algn="ctr">
              <a:noFill/>
              <a:miter lim="800000"/>
              <a:headEnd type="none" w="sm" len="sm"/>
              <a:tailEnd type="none" w="sm" len="sm"/>
            </a:ln>
          </p:spPr>
          <p:txBody>
            <a:bodyPr lIns="0" tIns="0" rIns="0" bIns="0">
              <a:spAutoFit/>
            </a:bodyPr>
            <a:lstStyle/>
            <a:p>
              <a:pPr marL="180975" indent="-180975" algn="ctr" eaLnBrk="1" hangingPunct="1">
                <a:lnSpc>
                  <a:spcPct val="90000"/>
                </a:lnSpc>
                <a:spcBef>
                  <a:spcPct val="50000"/>
                </a:spcBef>
                <a:buClr>
                  <a:schemeClr val="bg2"/>
                </a:buClr>
                <a:buSzPct val="110000"/>
                <a:buFont typeface="Arial" charset="0"/>
                <a:buNone/>
                <a:defRPr/>
              </a:pPr>
              <a:r>
                <a:rPr lang="en-US" sz="1200" b="1" dirty="0">
                  <a:solidFill>
                    <a:srgbClr val="003F72"/>
                  </a:solidFill>
                  <a:latin typeface="+mj-lt"/>
                </a:rPr>
                <a:t>Transition</a:t>
              </a:r>
              <a:r>
                <a:rPr lang="en-US" sz="1200" b="1" dirty="0">
                  <a:solidFill>
                    <a:srgbClr val="003F72"/>
                  </a:solidFill>
                  <a:latin typeface="Arial" charset="0"/>
                </a:rPr>
                <a:t> </a:t>
              </a:r>
            </a:p>
          </p:txBody>
        </p:sp>
        <p:sp>
          <p:nvSpPr>
            <p:cNvPr id="29" name="Text Box 24"/>
            <p:cNvSpPr txBox="1">
              <a:spLocks noChangeArrowheads="1"/>
            </p:cNvSpPr>
            <p:nvPr/>
          </p:nvSpPr>
          <p:spPr bwMode="auto">
            <a:xfrm>
              <a:off x="428" y="1394"/>
              <a:ext cx="1383" cy="1213"/>
            </a:xfrm>
            <a:prstGeom prst="rect">
              <a:avLst/>
            </a:prstGeom>
            <a:noFill/>
            <a:ln w="9525">
              <a:noFill/>
              <a:miter lim="800000"/>
              <a:headEnd/>
              <a:tailEnd/>
            </a:ln>
          </p:spPr>
          <p:txBody>
            <a:bodyPr>
              <a:spAutoFit/>
            </a:bodyPr>
            <a:lstStyle/>
            <a:p>
              <a:pPr marL="174625" indent="-174625" eaLnBrk="1" hangingPunct="1">
                <a:spcBef>
                  <a:spcPct val="50000"/>
                </a:spcBef>
                <a:buFont typeface="Wingdings" panose="05000000000000000000" pitchFamily="2" charset="2"/>
                <a:buChar char="§"/>
                <a:defRPr/>
              </a:pPr>
              <a:r>
                <a:rPr lang="en-US" sz="1200" dirty="0">
                  <a:latin typeface="+mj-lt"/>
                </a:rPr>
                <a:t>Transition of credits</a:t>
              </a:r>
            </a:p>
            <a:p>
              <a:pPr marL="174625" indent="-174625" eaLnBrk="1" hangingPunct="1">
                <a:spcBef>
                  <a:spcPct val="50000"/>
                </a:spcBef>
                <a:buFont typeface="Wingdings" panose="05000000000000000000" pitchFamily="2" charset="2"/>
                <a:buChar char="§"/>
                <a:defRPr/>
              </a:pPr>
              <a:r>
                <a:rPr lang="en-US" sz="1200" dirty="0">
                  <a:latin typeface="+mj-lt"/>
                </a:rPr>
                <a:t>New registrations </a:t>
              </a:r>
            </a:p>
            <a:p>
              <a:pPr marL="174625" indent="-174625" eaLnBrk="1" hangingPunct="1">
                <a:spcBef>
                  <a:spcPct val="50000"/>
                </a:spcBef>
                <a:buFont typeface="Wingdings" panose="05000000000000000000" pitchFamily="2" charset="2"/>
                <a:buChar char="§"/>
                <a:defRPr/>
              </a:pPr>
              <a:r>
                <a:rPr lang="en-US" sz="1200" dirty="0">
                  <a:latin typeface="+mj-lt"/>
                </a:rPr>
                <a:t>Change in contract clauses</a:t>
              </a:r>
            </a:p>
            <a:p>
              <a:pPr marL="174625" indent="-174625" eaLnBrk="1" hangingPunct="1">
                <a:spcBef>
                  <a:spcPct val="50000"/>
                </a:spcBef>
                <a:buFont typeface="Wingdings" panose="05000000000000000000" pitchFamily="2" charset="2"/>
                <a:buChar char="§"/>
                <a:defRPr/>
              </a:pPr>
              <a:r>
                <a:rPr lang="en-US" sz="1200" dirty="0">
                  <a:latin typeface="+mj-lt"/>
                </a:rPr>
                <a:t>Review of procurement </a:t>
              </a:r>
              <a:r>
                <a:rPr lang="en-US" sz="1200" dirty="0" smtClean="0">
                  <a:latin typeface="+mj-lt"/>
                </a:rPr>
                <a:t>costs</a:t>
              </a:r>
            </a:p>
            <a:p>
              <a:pPr marL="174625" indent="-174625" eaLnBrk="1" hangingPunct="1">
                <a:spcBef>
                  <a:spcPct val="50000"/>
                </a:spcBef>
                <a:buFont typeface="Wingdings" panose="05000000000000000000" pitchFamily="2" charset="2"/>
                <a:buChar char="§"/>
                <a:defRPr/>
              </a:pPr>
              <a:r>
                <a:rPr lang="en-US" sz="1200" dirty="0" smtClean="0">
                  <a:latin typeface="+mj-lt"/>
                </a:rPr>
                <a:t>Taxability of transactions spread across regimes</a:t>
              </a:r>
            </a:p>
            <a:p>
              <a:pPr marL="174625" indent="-174625" eaLnBrk="1" hangingPunct="1">
                <a:spcBef>
                  <a:spcPct val="50000"/>
                </a:spcBef>
                <a:buFont typeface="Wingdings" panose="05000000000000000000" pitchFamily="2" charset="2"/>
                <a:buChar char="§"/>
                <a:defRPr/>
              </a:pPr>
              <a:r>
                <a:rPr lang="en-US" sz="1200" dirty="0" smtClean="0">
                  <a:latin typeface="+mj-lt"/>
                </a:rPr>
                <a:t>Treatment of tax paid inventory</a:t>
              </a:r>
              <a:endParaRPr lang="en-US" sz="1200" dirty="0">
                <a:latin typeface="+mj-lt"/>
              </a:endParaRPr>
            </a:p>
          </p:txBody>
        </p:sp>
      </p:grpSp>
      <p:grpSp>
        <p:nvGrpSpPr>
          <p:cNvPr id="30" name="Group 86"/>
          <p:cNvGrpSpPr>
            <a:grpSpLocks/>
          </p:cNvGrpSpPr>
          <p:nvPr/>
        </p:nvGrpSpPr>
        <p:grpSpPr bwMode="auto">
          <a:xfrm>
            <a:off x="5346714" y="4343403"/>
            <a:ext cx="2203415" cy="1981200"/>
            <a:chOff x="4022744" y="4801120"/>
            <a:chExt cx="2203414" cy="1981200"/>
          </a:xfrm>
        </p:grpSpPr>
        <p:sp>
          <p:nvSpPr>
            <p:cNvPr id="31" name="Rectangle 52"/>
            <p:cNvSpPr>
              <a:spLocks noChangeArrowheads="1"/>
            </p:cNvSpPr>
            <p:nvPr/>
          </p:nvSpPr>
          <p:spPr bwMode="auto">
            <a:xfrm>
              <a:off x="4022744" y="4801120"/>
              <a:ext cx="2203414" cy="1981200"/>
            </a:xfrm>
            <a:prstGeom prst="rect">
              <a:avLst/>
            </a:prstGeom>
            <a:solidFill>
              <a:srgbClr val="EDEDED"/>
            </a:solidFill>
            <a:ln w="19050">
              <a:solidFill>
                <a:schemeClr val="bg1">
                  <a:lumMod val="50000"/>
                </a:schemeClr>
              </a:solidFill>
              <a:miter lim="800000"/>
              <a:headEnd/>
              <a:tailEnd/>
            </a:ln>
          </p:spPr>
          <p:txBody>
            <a:bodyPr wrap="none" anchor="ctr"/>
            <a:lstStyle>
              <a:lvl1pPr>
                <a:spcBef>
                  <a:spcPct val="20000"/>
                </a:spcBef>
                <a:buClr>
                  <a:srgbClr val="1B9EA3"/>
                </a:buClr>
                <a:buBlip>
                  <a:blip r:embed="rId2"/>
                </a:buBlip>
                <a:defRPr sz="2200">
                  <a:solidFill>
                    <a:srgbClr val="000000"/>
                  </a:solidFill>
                  <a:latin typeface="Helvetica" panose="020B0604020202020204" pitchFamily="34" charset="0"/>
                </a:defRPr>
              </a:lvl1pPr>
              <a:lvl2pPr marL="742950" indent="-285750">
                <a:spcBef>
                  <a:spcPct val="20000"/>
                </a:spcBef>
                <a:buClr>
                  <a:srgbClr val="1B9EA3"/>
                </a:buClr>
                <a:buFont typeface="Wingdings" panose="05000000000000000000" pitchFamily="2" charset="2"/>
                <a:buChar char="§"/>
                <a:defRPr sz="2000">
                  <a:solidFill>
                    <a:srgbClr val="000000"/>
                  </a:solidFill>
                  <a:latin typeface="Helvetica" panose="020B0604020202020204" pitchFamily="34" charset="0"/>
                </a:defRPr>
              </a:lvl2pPr>
              <a:lvl3pPr marL="11430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3pPr>
              <a:lvl4pPr marL="16002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4pPr>
              <a:lvl5pPr marL="2057400" indent="-228600">
                <a:spcBef>
                  <a:spcPct val="20000"/>
                </a:spcBef>
                <a:buClr>
                  <a:srgbClr val="1B9EA3"/>
                </a:buClr>
                <a:defRPr>
                  <a:solidFill>
                    <a:srgbClr val="000000"/>
                  </a:solidFill>
                  <a:latin typeface="Helvetica" panose="020B0604020202020204" pitchFamily="34" charset="0"/>
                </a:defRPr>
              </a:lvl5pPr>
              <a:lvl6pPr marL="25146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6pPr>
              <a:lvl7pPr marL="29718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7pPr>
              <a:lvl8pPr marL="34290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8pPr>
              <a:lvl9pPr marL="38862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9pPr>
            </a:lstStyle>
            <a:p>
              <a:pPr eaLnBrk="1" hangingPunct="1">
                <a:spcBef>
                  <a:spcPct val="0"/>
                </a:spcBef>
                <a:buClrTx/>
                <a:buFontTx/>
                <a:buNone/>
              </a:pPr>
              <a:endParaRPr lang="en-US" altLang="en-US" sz="1200">
                <a:solidFill>
                  <a:schemeClr val="tx1"/>
                </a:solidFill>
                <a:latin typeface="Arial" panose="020B0604020202020204" pitchFamily="34" charset="0"/>
              </a:endParaRPr>
            </a:p>
          </p:txBody>
        </p:sp>
        <p:sp>
          <p:nvSpPr>
            <p:cNvPr id="32" name="Text Box 54"/>
            <p:cNvSpPr txBox="1">
              <a:spLocks noChangeArrowheads="1"/>
            </p:cNvSpPr>
            <p:nvPr/>
          </p:nvSpPr>
          <p:spPr bwMode="auto">
            <a:xfrm>
              <a:off x="4140200" y="4897958"/>
              <a:ext cx="1981200" cy="332399"/>
            </a:xfrm>
            <a:prstGeom prst="rect">
              <a:avLst/>
            </a:prstGeom>
            <a:noFill/>
            <a:ln w="12700" algn="ctr">
              <a:noFill/>
              <a:miter lim="800000"/>
              <a:headEnd type="none" w="sm" len="sm"/>
              <a:tailEnd type="none" w="sm" len="sm"/>
            </a:ln>
          </p:spPr>
          <p:txBody>
            <a:bodyPr lIns="0" tIns="0" rIns="0" bIns="0">
              <a:spAutoFit/>
            </a:bodyPr>
            <a:lstStyle/>
            <a:p>
              <a:pPr marL="180975" indent="-180975" algn="ctr" eaLnBrk="1" hangingPunct="1">
                <a:lnSpc>
                  <a:spcPct val="90000"/>
                </a:lnSpc>
                <a:spcBef>
                  <a:spcPct val="50000"/>
                </a:spcBef>
                <a:buClr>
                  <a:schemeClr val="bg2"/>
                </a:buClr>
                <a:buSzPct val="110000"/>
                <a:buFont typeface="Arial" charset="0"/>
                <a:buNone/>
                <a:defRPr/>
              </a:pPr>
              <a:r>
                <a:rPr lang="en-US" sz="1200" b="1" dirty="0">
                  <a:solidFill>
                    <a:srgbClr val="003F72"/>
                  </a:solidFill>
                  <a:latin typeface="+mj-lt"/>
                </a:rPr>
                <a:t>Re-designing of the entire ERP</a:t>
              </a:r>
            </a:p>
          </p:txBody>
        </p:sp>
        <p:sp>
          <p:nvSpPr>
            <p:cNvPr id="33" name="Text Box 55"/>
            <p:cNvSpPr txBox="1">
              <a:spLocks noChangeArrowheads="1"/>
            </p:cNvSpPr>
            <p:nvPr/>
          </p:nvSpPr>
          <p:spPr bwMode="auto">
            <a:xfrm>
              <a:off x="4038600" y="5290070"/>
              <a:ext cx="2133599" cy="1292662"/>
            </a:xfrm>
            <a:prstGeom prst="rect">
              <a:avLst/>
            </a:prstGeom>
            <a:noFill/>
            <a:ln w="9525">
              <a:noFill/>
              <a:miter lim="800000"/>
              <a:headEnd/>
              <a:tailEnd/>
            </a:ln>
          </p:spPr>
          <p:txBody>
            <a:bodyPr>
              <a:spAutoFit/>
            </a:bodyPr>
            <a:lstStyle/>
            <a:p>
              <a:pPr marL="174625" indent="-174625" eaLnBrk="1" hangingPunct="1">
                <a:spcBef>
                  <a:spcPct val="50000"/>
                </a:spcBef>
                <a:buFont typeface="Wingdings" panose="05000000000000000000" pitchFamily="2" charset="2"/>
                <a:buChar char="§"/>
                <a:defRPr/>
              </a:pPr>
              <a:r>
                <a:rPr lang="en-US" sz="1200" dirty="0">
                  <a:latin typeface="+mn-lt"/>
                </a:rPr>
                <a:t>Current ERP is aligned as per the current taxes</a:t>
              </a:r>
            </a:p>
            <a:p>
              <a:pPr marL="174625" indent="-174625" eaLnBrk="1" hangingPunct="1">
                <a:spcBef>
                  <a:spcPct val="50000"/>
                </a:spcBef>
                <a:buFont typeface="Wingdings" panose="05000000000000000000" pitchFamily="2" charset="2"/>
                <a:buChar char="§"/>
                <a:defRPr/>
              </a:pPr>
              <a:r>
                <a:rPr lang="en-US" sz="1200" dirty="0">
                  <a:latin typeface="+mn-lt"/>
                </a:rPr>
                <a:t>Change in accounting</a:t>
              </a:r>
            </a:p>
            <a:p>
              <a:pPr marL="174625" indent="-174625" eaLnBrk="1" hangingPunct="1">
                <a:spcBef>
                  <a:spcPct val="50000"/>
                </a:spcBef>
                <a:buFont typeface="Wingdings" panose="05000000000000000000" pitchFamily="2" charset="2"/>
                <a:buChar char="§"/>
                <a:defRPr/>
              </a:pPr>
              <a:r>
                <a:rPr lang="en-US" sz="1200" dirty="0">
                  <a:latin typeface="+mn-lt"/>
                </a:rPr>
                <a:t>Re-defining the logics </a:t>
              </a:r>
            </a:p>
            <a:p>
              <a:pPr marL="174625" indent="-174625" eaLnBrk="1" hangingPunct="1">
                <a:spcBef>
                  <a:spcPct val="50000"/>
                </a:spcBef>
                <a:buFont typeface="Wingdings" panose="05000000000000000000" pitchFamily="2" charset="2"/>
                <a:buChar char="§"/>
                <a:defRPr/>
              </a:pPr>
              <a:r>
                <a:rPr lang="en-US" sz="1200" dirty="0">
                  <a:latin typeface="+mn-lt"/>
                </a:rPr>
                <a:t>Updating masters</a:t>
              </a:r>
            </a:p>
          </p:txBody>
        </p:sp>
      </p:grpSp>
      <p:grpSp>
        <p:nvGrpSpPr>
          <p:cNvPr id="34" name="Group 88"/>
          <p:cNvGrpSpPr>
            <a:grpSpLocks/>
          </p:cNvGrpSpPr>
          <p:nvPr/>
        </p:nvGrpSpPr>
        <p:grpSpPr bwMode="auto">
          <a:xfrm>
            <a:off x="6623045" y="1810873"/>
            <a:ext cx="2203451" cy="1447800"/>
            <a:chOff x="6714240" y="1722620"/>
            <a:chExt cx="2203450" cy="1447800"/>
          </a:xfrm>
        </p:grpSpPr>
        <p:grpSp>
          <p:nvGrpSpPr>
            <p:cNvPr id="35" name="Group 25"/>
            <p:cNvGrpSpPr>
              <a:grpSpLocks/>
            </p:cNvGrpSpPr>
            <p:nvPr/>
          </p:nvGrpSpPr>
          <p:grpSpPr bwMode="auto">
            <a:xfrm>
              <a:off x="6714240" y="1722620"/>
              <a:ext cx="2203450" cy="1447800"/>
              <a:chOff x="422" y="1248"/>
              <a:chExt cx="1388" cy="912"/>
            </a:xfrm>
          </p:grpSpPr>
          <p:sp>
            <p:nvSpPr>
              <p:cNvPr id="37" name="Rectangle 28"/>
              <p:cNvSpPr>
                <a:spLocks noChangeArrowheads="1"/>
              </p:cNvSpPr>
              <p:nvPr/>
            </p:nvSpPr>
            <p:spPr bwMode="auto">
              <a:xfrm>
                <a:off x="422" y="1248"/>
                <a:ext cx="1388" cy="912"/>
              </a:xfrm>
              <a:prstGeom prst="rect">
                <a:avLst/>
              </a:prstGeom>
              <a:solidFill>
                <a:srgbClr val="EDEDED"/>
              </a:solidFill>
              <a:ln w="19050">
                <a:solidFill>
                  <a:schemeClr val="bg1">
                    <a:lumMod val="50000"/>
                  </a:schemeClr>
                </a:solidFill>
                <a:miter lim="800000"/>
                <a:headEnd/>
                <a:tailEnd/>
              </a:ln>
            </p:spPr>
            <p:txBody>
              <a:bodyPr wrap="none" anchor="ctr"/>
              <a:lstStyle>
                <a:lvl1pPr>
                  <a:spcBef>
                    <a:spcPct val="20000"/>
                  </a:spcBef>
                  <a:buClr>
                    <a:srgbClr val="1B9EA3"/>
                  </a:buClr>
                  <a:buBlip>
                    <a:blip r:embed="rId2"/>
                  </a:buBlip>
                  <a:defRPr sz="2200">
                    <a:solidFill>
                      <a:srgbClr val="000000"/>
                    </a:solidFill>
                    <a:latin typeface="Helvetica" panose="020B0604020202020204" pitchFamily="34" charset="0"/>
                  </a:defRPr>
                </a:lvl1pPr>
                <a:lvl2pPr marL="742950" indent="-285750">
                  <a:spcBef>
                    <a:spcPct val="20000"/>
                  </a:spcBef>
                  <a:buClr>
                    <a:srgbClr val="1B9EA3"/>
                  </a:buClr>
                  <a:buFont typeface="Wingdings" panose="05000000000000000000" pitchFamily="2" charset="2"/>
                  <a:buChar char="§"/>
                  <a:defRPr sz="2000">
                    <a:solidFill>
                      <a:srgbClr val="000000"/>
                    </a:solidFill>
                    <a:latin typeface="Helvetica" panose="020B0604020202020204" pitchFamily="34" charset="0"/>
                  </a:defRPr>
                </a:lvl2pPr>
                <a:lvl3pPr marL="11430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3pPr>
                <a:lvl4pPr marL="16002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4pPr>
                <a:lvl5pPr marL="2057400" indent="-228600">
                  <a:spcBef>
                    <a:spcPct val="20000"/>
                  </a:spcBef>
                  <a:buClr>
                    <a:srgbClr val="1B9EA3"/>
                  </a:buClr>
                  <a:defRPr>
                    <a:solidFill>
                      <a:srgbClr val="000000"/>
                    </a:solidFill>
                    <a:latin typeface="Helvetica" panose="020B0604020202020204" pitchFamily="34" charset="0"/>
                  </a:defRPr>
                </a:lvl5pPr>
                <a:lvl6pPr marL="25146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6pPr>
                <a:lvl7pPr marL="29718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7pPr>
                <a:lvl8pPr marL="34290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8pPr>
                <a:lvl9pPr marL="38862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9pPr>
              </a:lstStyle>
              <a:p>
                <a:pPr eaLnBrk="1" hangingPunct="1">
                  <a:spcBef>
                    <a:spcPct val="0"/>
                  </a:spcBef>
                  <a:buClrTx/>
                  <a:buFontTx/>
                  <a:buNone/>
                </a:pPr>
                <a:endParaRPr lang="en-US" altLang="en-US" sz="1200">
                  <a:solidFill>
                    <a:schemeClr val="tx1"/>
                  </a:solidFill>
                  <a:latin typeface="Arial" panose="020B0604020202020204" pitchFamily="34" charset="0"/>
                </a:endParaRPr>
              </a:p>
            </p:txBody>
          </p:sp>
          <p:sp>
            <p:nvSpPr>
              <p:cNvPr id="38" name="Text Box 31"/>
              <p:cNvSpPr txBox="1">
                <a:spLocks noChangeArrowheads="1"/>
              </p:cNvSpPr>
              <p:nvPr/>
            </p:nvSpPr>
            <p:spPr bwMode="auto">
              <a:xfrm>
                <a:off x="457" y="1459"/>
                <a:ext cx="1344" cy="465"/>
              </a:xfrm>
              <a:prstGeom prst="rect">
                <a:avLst/>
              </a:prstGeom>
              <a:noFill/>
              <a:ln w="9525">
                <a:noFill/>
                <a:miter lim="800000"/>
                <a:headEnd/>
                <a:tailEnd/>
              </a:ln>
            </p:spPr>
            <p:txBody>
              <a:bodyPr>
                <a:spAutoFit/>
              </a:bodyPr>
              <a:lstStyle/>
              <a:p>
                <a:pPr marL="174625" indent="-174625" eaLnBrk="1" hangingPunct="1">
                  <a:spcBef>
                    <a:spcPct val="50000"/>
                  </a:spcBef>
                  <a:buFont typeface="Wingdings" panose="05000000000000000000" pitchFamily="2" charset="2"/>
                  <a:buChar char="§"/>
                  <a:defRPr/>
                </a:pPr>
                <a:r>
                  <a:rPr lang="en-US" sz="1200" dirty="0">
                    <a:solidFill>
                      <a:srgbClr val="000000"/>
                    </a:solidFill>
                    <a:latin typeface="+mn-lt"/>
                  </a:rPr>
                  <a:t>Overall pricing of goods – factoring of GST credits</a:t>
                </a:r>
              </a:p>
              <a:p>
                <a:pPr marL="174625" indent="-174625" eaLnBrk="1" hangingPunct="1">
                  <a:spcBef>
                    <a:spcPct val="50000"/>
                  </a:spcBef>
                  <a:buFont typeface="Wingdings" panose="05000000000000000000" pitchFamily="2" charset="2"/>
                  <a:buChar char="§"/>
                  <a:defRPr/>
                </a:pPr>
                <a:r>
                  <a:rPr lang="en-US" sz="1200" dirty="0">
                    <a:solidFill>
                      <a:srgbClr val="000000"/>
                    </a:solidFill>
                    <a:latin typeface="+mn-lt"/>
                  </a:rPr>
                  <a:t>Change in rate of taxes </a:t>
                </a:r>
              </a:p>
            </p:txBody>
          </p:sp>
        </p:grpSp>
        <p:sp>
          <p:nvSpPr>
            <p:cNvPr id="36" name="Text Box 16"/>
            <p:cNvSpPr txBox="1">
              <a:spLocks noChangeArrowheads="1"/>
            </p:cNvSpPr>
            <p:nvPr/>
          </p:nvSpPr>
          <p:spPr bwMode="auto">
            <a:xfrm>
              <a:off x="6803140" y="1816282"/>
              <a:ext cx="2066925" cy="166199"/>
            </a:xfrm>
            <a:prstGeom prst="rect">
              <a:avLst/>
            </a:prstGeom>
            <a:noFill/>
            <a:ln w="12700" algn="ctr">
              <a:noFill/>
              <a:miter lim="800000"/>
              <a:headEnd type="none" w="sm" len="sm"/>
              <a:tailEnd type="none" w="sm" len="sm"/>
            </a:ln>
          </p:spPr>
          <p:txBody>
            <a:bodyPr lIns="0" tIns="0" rIns="0" bIns="0">
              <a:spAutoFit/>
            </a:bodyPr>
            <a:lstStyle/>
            <a:p>
              <a:pPr marL="180975" indent="-180975" algn="ctr" eaLnBrk="1" hangingPunct="1">
                <a:lnSpc>
                  <a:spcPct val="90000"/>
                </a:lnSpc>
                <a:spcBef>
                  <a:spcPct val="50000"/>
                </a:spcBef>
                <a:buClr>
                  <a:schemeClr val="bg2"/>
                </a:buClr>
                <a:buSzPct val="110000"/>
                <a:buFont typeface="Arial" charset="0"/>
                <a:buNone/>
                <a:defRPr/>
              </a:pPr>
              <a:r>
                <a:rPr lang="en-US" sz="1200" b="1" dirty="0" smtClean="0">
                  <a:solidFill>
                    <a:srgbClr val="003F72"/>
                  </a:solidFill>
                  <a:latin typeface="+mj-lt"/>
                </a:rPr>
                <a:t>Costing / </a:t>
              </a:r>
              <a:r>
                <a:rPr lang="en-US" sz="1200" b="1" dirty="0">
                  <a:solidFill>
                    <a:srgbClr val="003F72"/>
                  </a:solidFill>
                  <a:latin typeface="+mj-lt"/>
                </a:rPr>
                <a:t>Pricing of goods</a:t>
              </a:r>
            </a:p>
          </p:txBody>
        </p:sp>
      </p:grpSp>
      <p:grpSp>
        <p:nvGrpSpPr>
          <p:cNvPr id="39" name="Group 89"/>
          <p:cNvGrpSpPr>
            <a:grpSpLocks/>
          </p:cNvGrpSpPr>
          <p:nvPr/>
        </p:nvGrpSpPr>
        <p:grpSpPr bwMode="auto">
          <a:xfrm>
            <a:off x="7785114" y="3393144"/>
            <a:ext cx="2203415" cy="2931459"/>
            <a:chOff x="6431164" y="3581399"/>
            <a:chExt cx="2203414" cy="3454934"/>
          </a:xfrm>
        </p:grpSpPr>
        <p:sp>
          <p:nvSpPr>
            <p:cNvPr id="40" name="Rectangle 35"/>
            <p:cNvSpPr>
              <a:spLocks noChangeArrowheads="1"/>
            </p:cNvSpPr>
            <p:nvPr/>
          </p:nvSpPr>
          <p:spPr bwMode="auto">
            <a:xfrm>
              <a:off x="6431164" y="3581399"/>
              <a:ext cx="2203414" cy="3454934"/>
            </a:xfrm>
            <a:prstGeom prst="rect">
              <a:avLst/>
            </a:prstGeom>
            <a:solidFill>
              <a:srgbClr val="EDEDED"/>
            </a:solidFill>
            <a:ln w="19050">
              <a:solidFill>
                <a:schemeClr val="bg1">
                  <a:lumMod val="50000"/>
                </a:schemeClr>
              </a:solidFill>
              <a:miter lim="800000"/>
              <a:headEnd/>
              <a:tailEnd/>
            </a:ln>
          </p:spPr>
          <p:txBody>
            <a:bodyPr wrap="none" anchor="ctr"/>
            <a:lstStyle>
              <a:lvl1pPr>
                <a:spcBef>
                  <a:spcPct val="20000"/>
                </a:spcBef>
                <a:buClr>
                  <a:srgbClr val="1B9EA3"/>
                </a:buClr>
                <a:buBlip>
                  <a:blip r:embed="rId2"/>
                </a:buBlip>
                <a:defRPr sz="2200">
                  <a:solidFill>
                    <a:srgbClr val="000000"/>
                  </a:solidFill>
                  <a:latin typeface="Helvetica" panose="020B0604020202020204" pitchFamily="34" charset="0"/>
                </a:defRPr>
              </a:lvl1pPr>
              <a:lvl2pPr marL="742950" indent="-285750">
                <a:spcBef>
                  <a:spcPct val="20000"/>
                </a:spcBef>
                <a:buClr>
                  <a:srgbClr val="1B9EA3"/>
                </a:buClr>
                <a:buFont typeface="Wingdings" panose="05000000000000000000" pitchFamily="2" charset="2"/>
                <a:buChar char="§"/>
                <a:defRPr sz="2000">
                  <a:solidFill>
                    <a:srgbClr val="000000"/>
                  </a:solidFill>
                  <a:latin typeface="Helvetica" panose="020B0604020202020204" pitchFamily="34" charset="0"/>
                </a:defRPr>
              </a:lvl2pPr>
              <a:lvl3pPr marL="11430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3pPr>
              <a:lvl4pPr marL="1600200" indent="-228600">
                <a:spcBef>
                  <a:spcPct val="20000"/>
                </a:spcBef>
                <a:buClr>
                  <a:srgbClr val="1B9EA3"/>
                </a:buClr>
                <a:buFont typeface="Wingdings" panose="05000000000000000000" pitchFamily="2" charset="2"/>
                <a:buChar char="§"/>
                <a:defRPr>
                  <a:solidFill>
                    <a:srgbClr val="000000"/>
                  </a:solidFill>
                  <a:latin typeface="Helvetica" panose="020B0604020202020204" pitchFamily="34" charset="0"/>
                </a:defRPr>
              </a:lvl4pPr>
              <a:lvl5pPr marL="2057400" indent="-228600">
                <a:spcBef>
                  <a:spcPct val="20000"/>
                </a:spcBef>
                <a:buClr>
                  <a:srgbClr val="1B9EA3"/>
                </a:buClr>
                <a:defRPr>
                  <a:solidFill>
                    <a:srgbClr val="000000"/>
                  </a:solidFill>
                  <a:latin typeface="Helvetica" panose="020B0604020202020204" pitchFamily="34" charset="0"/>
                </a:defRPr>
              </a:lvl5pPr>
              <a:lvl6pPr marL="25146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6pPr>
              <a:lvl7pPr marL="29718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7pPr>
              <a:lvl8pPr marL="34290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8pPr>
              <a:lvl9pPr marL="3886200" indent="-228600" eaLnBrk="0" fontAlgn="base" hangingPunct="0">
                <a:spcBef>
                  <a:spcPct val="20000"/>
                </a:spcBef>
                <a:spcAft>
                  <a:spcPct val="0"/>
                </a:spcAft>
                <a:buClr>
                  <a:srgbClr val="1B9EA3"/>
                </a:buClr>
                <a:defRPr>
                  <a:solidFill>
                    <a:srgbClr val="000000"/>
                  </a:solidFill>
                  <a:latin typeface="Helvetica" panose="020B0604020202020204" pitchFamily="34" charset="0"/>
                </a:defRPr>
              </a:lvl9pPr>
            </a:lstStyle>
            <a:p>
              <a:pPr eaLnBrk="1" hangingPunct="1">
                <a:spcBef>
                  <a:spcPct val="0"/>
                </a:spcBef>
                <a:buClrTx/>
                <a:buFontTx/>
                <a:buNone/>
              </a:pPr>
              <a:endParaRPr lang="en-US" altLang="en-US" sz="1200">
                <a:solidFill>
                  <a:schemeClr val="tx1"/>
                </a:solidFill>
                <a:latin typeface="Arial" panose="020B0604020202020204" pitchFamily="34" charset="0"/>
              </a:endParaRPr>
            </a:p>
          </p:txBody>
        </p:sp>
        <p:sp>
          <p:nvSpPr>
            <p:cNvPr id="41" name="Text Box 37"/>
            <p:cNvSpPr txBox="1">
              <a:spLocks noChangeArrowheads="1"/>
            </p:cNvSpPr>
            <p:nvPr/>
          </p:nvSpPr>
          <p:spPr bwMode="auto">
            <a:xfrm>
              <a:off x="6781982" y="3630612"/>
              <a:ext cx="1600200" cy="195877"/>
            </a:xfrm>
            <a:prstGeom prst="rect">
              <a:avLst/>
            </a:prstGeom>
            <a:noFill/>
            <a:ln w="12700" algn="ctr">
              <a:noFill/>
              <a:miter lim="800000"/>
              <a:headEnd type="none" w="sm" len="sm"/>
              <a:tailEnd type="none" w="sm" len="sm"/>
            </a:ln>
          </p:spPr>
          <p:txBody>
            <a:bodyPr lIns="0" tIns="0" rIns="0" bIns="0">
              <a:spAutoFit/>
            </a:bodyPr>
            <a:lstStyle/>
            <a:p>
              <a:pPr marL="180975" indent="-180975" algn="ctr" eaLnBrk="1" hangingPunct="1">
                <a:lnSpc>
                  <a:spcPct val="90000"/>
                </a:lnSpc>
                <a:spcBef>
                  <a:spcPct val="50000"/>
                </a:spcBef>
                <a:buClr>
                  <a:schemeClr val="bg2"/>
                </a:buClr>
                <a:buSzPct val="110000"/>
                <a:buFont typeface="Arial" charset="0"/>
                <a:buNone/>
                <a:defRPr/>
              </a:pPr>
              <a:r>
                <a:rPr lang="en-US" sz="1200" b="1" dirty="0">
                  <a:solidFill>
                    <a:srgbClr val="003F72"/>
                  </a:solidFill>
                  <a:latin typeface="+mj-lt"/>
                </a:rPr>
                <a:t>Compliance</a:t>
              </a:r>
            </a:p>
          </p:txBody>
        </p:sp>
        <p:sp>
          <p:nvSpPr>
            <p:cNvPr id="42" name="Text Box 38"/>
            <p:cNvSpPr txBox="1">
              <a:spLocks noChangeArrowheads="1"/>
            </p:cNvSpPr>
            <p:nvPr/>
          </p:nvSpPr>
          <p:spPr bwMode="auto">
            <a:xfrm>
              <a:off x="6477183" y="3946525"/>
              <a:ext cx="2133599" cy="2829346"/>
            </a:xfrm>
            <a:prstGeom prst="rect">
              <a:avLst/>
            </a:prstGeom>
            <a:noFill/>
            <a:ln w="9525">
              <a:noFill/>
              <a:miter lim="800000"/>
              <a:headEnd/>
              <a:tailEnd/>
            </a:ln>
          </p:spPr>
          <p:txBody>
            <a:bodyPr>
              <a:spAutoFit/>
            </a:bodyPr>
            <a:lstStyle/>
            <a:p>
              <a:pPr marL="174625" indent="-174625" eaLnBrk="1" hangingPunct="1">
                <a:spcBef>
                  <a:spcPct val="50000"/>
                </a:spcBef>
                <a:buFont typeface="Wingdings" panose="05000000000000000000" pitchFamily="2" charset="2"/>
                <a:buChar char="§"/>
                <a:defRPr/>
              </a:pPr>
              <a:r>
                <a:rPr lang="en-US" sz="1200" dirty="0">
                  <a:latin typeface="+mn-lt"/>
                </a:rPr>
                <a:t>Tax computations </a:t>
              </a:r>
            </a:p>
            <a:p>
              <a:pPr marL="174625" indent="-174625" eaLnBrk="1" hangingPunct="1">
                <a:spcBef>
                  <a:spcPct val="50000"/>
                </a:spcBef>
                <a:buFont typeface="Wingdings" panose="05000000000000000000" pitchFamily="2" charset="2"/>
                <a:buChar char="§"/>
                <a:defRPr/>
              </a:pPr>
              <a:r>
                <a:rPr lang="en-US" sz="1200" dirty="0">
                  <a:latin typeface="+mn-lt"/>
                </a:rPr>
                <a:t>New formats for invoices / records/ returns/ declarations</a:t>
              </a:r>
            </a:p>
            <a:p>
              <a:pPr marL="174625" indent="-174625" eaLnBrk="1" hangingPunct="1">
                <a:spcBef>
                  <a:spcPct val="50000"/>
                </a:spcBef>
                <a:buFont typeface="Wingdings" panose="05000000000000000000" pitchFamily="2" charset="2"/>
                <a:buChar char="§"/>
                <a:defRPr/>
              </a:pPr>
              <a:r>
                <a:rPr lang="en-US" sz="1200" dirty="0" smtClean="0">
                  <a:latin typeface="+mn-lt"/>
                </a:rPr>
                <a:t>Validity of statutory form (Form F/Form C)</a:t>
              </a:r>
            </a:p>
            <a:p>
              <a:pPr marL="174625" indent="-174625" eaLnBrk="1" hangingPunct="1">
                <a:spcBef>
                  <a:spcPct val="50000"/>
                </a:spcBef>
                <a:buFont typeface="Wingdings" panose="05000000000000000000" pitchFamily="2" charset="2"/>
                <a:buChar char="§"/>
                <a:defRPr/>
              </a:pPr>
              <a:r>
                <a:rPr lang="en-US" sz="1200" dirty="0" smtClean="0">
                  <a:latin typeface="+mn-lt"/>
                </a:rPr>
                <a:t>Manner </a:t>
              </a:r>
              <a:r>
                <a:rPr lang="en-US" sz="1200" dirty="0">
                  <a:latin typeface="+mn-lt"/>
                </a:rPr>
                <a:t>of payment of taxes </a:t>
              </a:r>
            </a:p>
            <a:p>
              <a:pPr marL="174625" indent="-174625" eaLnBrk="1" hangingPunct="1">
                <a:spcBef>
                  <a:spcPct val="50000"/>
                </a:spcBef>
                <a:buFont typeface="Wingdings" panose="05000000000000000000" pitchFamily="2" charset="2"/>
                <a:buChar char="§"/>
                <a:defRPr/>
              </a:pPr>
              <a:r>
                <a:rPr lang="en-US" sz="1200" dirty="0" smtClean="0">
                  <a:latin typeface="+mn-lt"/>
                </a:rPr>
                <a:t>New compliance dates</a:t>
              </a:r>
            </a:p>
            <a:p>
              <a:pPr marL="174625" indent="-174625" eaLnBrk="1" hangingPunct="1">
                <a:spcBef>
                  <a:spcPct val="50000"/>
                </a:spcBef>
                <a:buFont typeface="Wingdings" panose="05000000000000000000" pitchFamily="2" charset="2"/>
                <a:buChar char="§"/>
                <a:defRPr/>
              </a:pPr>
              <a:r>
                <a:rPr lang="en-US" sz="1200" dirty="0" smtClean="0">
                  <a:latin typeface="+mn-lt"/>
                </a:rPr>
                <a:t>Documentation for movement of goods</a:t>
              </a:r>
              <a:endParaRPr lang="en-US" sz="1200" dirty="0">
                <a:latin typeface="+mn-lt"/>
              </a:endParaRPr>
            </a:p>
          </p:txBody>
        </p:sp>
      </p:grpSp>
      <p:pic>
        <p:nvPicPr>
          <p:cNvPr id="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528" y="488342"/>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02299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9" name="Rectangle 8"/>
          <p:cNvSpPr/>
          <p:nvPr/>
        </p:nvSpPr>
        <p:spPr>
          <a:xfrm>
            <a:off x="533060" y="475547"/>
            <a:ext cx="11027397" cy="4108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800" b="1" dirty="0" smtClean="0">
              <a:solidFill>
                <a:srgbClr val="002060"/>
              </a:solidFill>
            </a:endParaRPr>
          </a:p>
          <a:p>
            <a:r>
              <a:rPr lang="en-IN" sz="2800" b="1" dirty="0" smtClean="0">
                <a:solidFill>
                  <a:srgbClr val="002060"/>
                </a:solidFill>
              </a:rPr>
              <a:t>Difference </a:t>
            </a:r>
            <a:r>
              <a:rPr lang="en-IN" sz="2800" b="1" dirty="0">
                <a:solidFill>
                  <a:srgbClr val="002060"/>
                </a:solidFill>
              </a:rPr>
              <a:t>in SGST rates – likely challenges</a:t>
            </a:r>
          </a:p>
          <a:p>
            <a:endParaRPr lang="en-IN" sz="2800" b="1" dirty="0">
              <a:solidFill>
                <a:srgbClr val="002060"/>
              </a:solidFill>
            </a:endParaRPr>
          </a:p>
        </p:txBody>
      </p:sp>
      <p:graphicFrame>
        <p:nvGraphicFramePr>
          <p:cNvPr id="7" name="Content Placeholder 5"/>
          <p:cNvGraphicFramePr>
            <a:graphicFrameLocks/>
          </p:cNvGraphicFramePr>
          <p:nvPr>
            <p:extLst/>
          </p:nvPr>
        </p:nvGraphicFramePr>
        <p:xfrm>
          <a:off x="2084301" y="1497106"/>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7273" y="1127326"/>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798255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41231" y="875765"/>
            <a:ext cx="10421815" cy="6370975"/>
          </a:xfrm>
          <a:prstGeom prst="rect">
            <a:avLst/>
          </a:prstGeom>
          <a:solidFill>
            <a:schemeClr val="accent2">
              <a:lumMod val="60000"/>
              <a:lumOff val="40000"/>
            </a:schemeClr>
          </a:solidFill>
          <a:scene3d>
            <a:camera prst="orthographicFront"/>
            <a:lightRig rig="threePt" dir="t"/>
          </a:scene3d>
          <a:sp3d>
            <a:bevelT w="114300" prst="artDeco"/>
          </a:sp3d>
        </p:spPr>
        <p:txBody>
          <a:bodyPr wrap="square">
            <a:spAutoFit/>
          </a:bodyPr>
          <a:lstStyle/>
          <a:p>
            <a:pPr algn="ctr"/>
            <a:r>
              <a:rPr lang="en-IN" sz="2400" b="1" u="sng" dirty="0">
                <a:solidFill>
                  <a:srgbClr val="00B050"/>
                </a:solidFill>
              </a:rPr>
              <a:t>Next Key steps before </a:t>
            </a:r>
            <a:r>
              <a:rPr lang="en-IN" sz="2400" b="1" u="sng" dirty="0" smtClean="0">
                <a:solidFill>
                  <a:srgbClr val="00B050"/>
                </a:solidFill>
              </a:rPr>
              <a:t>the law gets </a:t>
            </a:r>
            <a:r>
              <a:rPr lang="en-IN" sz="2400" b="1" dirty="0" smtClean="0">
                <a:solidFill>
                  <a:srgbClr val="00B050"/>
                </a:solidFill>
              </a:rPr>
              <a:t>enforceable </a:t>
            </a:r>
            <a:r>
              <a:rPr lang="en-IN" sz="2400" b="1" dirty="0">
                <a:solidFill>
                  <a:srgbClr val="00B050"/>
                </a:solidFill>
              </a:rPr>
              <a:t>by April 1, 2017 deadline-</a:t>
            </a:r>
            <a:endParaRPr lang="en-IN" sz="2400" dirty="0">
              <a:solidFill>
                <a:srgbClr val="00B050"/>
              </a:solidFill>
            </a:endParaRPr>
          </a:p>
          <a:p>
            <a:endParaRPr lang="en-IN" sz="2000" dirty="0" smtClean="0"/>
          </a:p>
          <a:p>
            <a:r>
              <a:rPr lang="en-IN" sz="2000" dirty="0"/>
              <a:t> </a:t>
            </a:r>
            <a:r>
              <a:rPr lang="en-IN" sz="2000" b="1" dirty="0" smtClean="0"/>
              <a:t>1. It </a:t>
            </a:r>
            <a:r>
              <a:rPr lang="en-IN" sz="2000" b="1" dirty="0"/>
              <a:t>will decide the revenue neutral rate (RNR), </a:t>
            </a:r>
            <a:r>
              <a:rPr lang="en-IN" sz="2000" dirty="0"/>
              <a:t>the rate at which there will be no loss in aggregate central and state tax revenue. </a:t>
            </a:r>
          </a:p>
          <a:p>
            <a:r>
              <a:rPr lang="en-IN" sz="2000" dirty="0"/>
              <a:t> </a:t>
            </a:r>
            <a:r>
              <a:rPr lang="en-IN" sz="2000" b="1" dirty="0" smtClean="0"/>
              <a:t>2. The </a:t>
            </a:r>
            <a:r>
              <a:rPr lang="en-IN" sz="2000" b="1" dirty="0"/>
              <a:t>RNR will then get converted into a three-slab GST rate structure, </a:t>
            </a:r>
            <a:r>
              <a:rPr lang="en-IN" sz="2000" dirty="0"/>
              <a:t>depending on exemptions. Essential commodities will be charged at low rates offset by higher 'sin' taxes on goods considered to be luxuries. A so-called standard or GST rate will be the middle slab and will apply to most goods and services. </a:t>
            </a:r>
          </a:p>
          <a:p>
            <a:r>
              <a:rPr lang="en-IN" sz="2000" dirty="0"/>
              <a:t> </a:t>
            </a:r>
            <a:r>
              <a:rPr lang="en-IN" sz="2000" b="1" dirty="0" smtClean="0"/>
              <a:t>3. The IGST </a:t>
            </a:r>
            <a:r>
              <a:rPr lang="en-IN" sz="2000" b="1" dirty="0"/>
              <a:t>rate will be split between and central GST and state GST. </a:t>
            </a:r>
            <a:r>
              <a:rPr lang="en-IN" sz="2000" dirty="0"/>
              <a:t>The split shares will be decided by the GST Council. </a:t>
            </a:r>
          </a:p>
          <a:p>
            <a:r>
              <a:rPr lang="en-IN" sz="2000" dirty="0"/>
              <a:t> </a:t>
            </a:r>
            <a:r>
              <a:rPr lang="en-IN" sz="2000" b="1" dirty="0" smtClean="0"/>
              <a:t>4. Three </a:t>
            </a:r>
            <a:r>
              <a:rPr lang="en-IN" sz="2000" b="1" dirty="0"/>
              <a:t>more laws will need to be passed: laws on the Central GST (CGST), integrated GST (IGST) and 29 separate state GST legislations (SGST) </a:t>
            </a:r>
            <a:r>
              <a:rPr lang="en-IN" sz="2000" dirty="0"/>
              <a:t/>
            </a:r>
            <a:br>
              <a:rPr lang="en-IN" sz="2000" dirty="0"/>
            </a:br>
            <a:r>
              <a:rPr lang="en-IN" sz="2000" dirty="0"/>
              <a:t>While the first two laws will be cleared by Parliament, the third law will be cleared by the respective state assemblies. </a:t>
            </a:r>
            <a:endParaRPr lang="en-IN" sz="2000" dirty="0" smtClean="0"/>
          </a:p>
          <a:p>
            <a:endParaRPr lang="en-IN" sz="2000" dirty="0"/>
          </a:p>
          <a:p>
            <a:r>
              <a:rPr lang="en-GB" sz="2000" b="1" dirty="0"/>
              <a:t> </a:t>
            </a:r>
            <a:r>
              <a:rPr lang="en-GB" sz="2000" b="1" dirty="0" smtClean="0"/>
              <a:t>With </a:t>
            </a:r>
            <a:r>
              <a:rPr lang="en-GB" sz="2000" b="1" dirty="0"/>
              <a:t>GST Bill having been passed in </a:t>
            </a:r>
            <a:r>
              <a:rPr lang="en-GB" sz="2000" b="1" dirty="0" err="1"/>
              <a:t>Rajya</a:t>
            </a:r>
            <a:r>
              <a:rPr lang="en-GB" sz="2000" b="1" dirty="0"/>
              <a:t> </a:t>
            </a:r>
            <a:r>
              <a:rPr lang="en-GB" sz="2000" b="1" dirty="0" err="1"/>
              <a:t>Sabha</a:t>
            </a:r>
            <a:r>
              <a:rPr lang="en-GB" sz="2000" b="1" dirty="0"/>
              <a:t>, parallel news reports relating to readiness of IT backend of GST </a:t>
            </a:r>
            <a:r>
              <a:rPr lang="en-GB" sz="2000" b="1" i="1" dirty="0"/>
              <a:t>viz.</a:t>
            </a:r>
            <a:r>
              <a:rPr lang="en-GB" sz="2000" b="1" dirty="0"/>
              <a:t> GST Network (‘GSTN’) have started pouring in. GSTN will be ready for testing in October 2016 and the beta version will be launched in February 2017. </a:t>
            </a:r>
            <a:endParaRPr lang="en-IN"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664" y="196340"/>
            <a:ext cx="1650033" cy="6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4047326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9" name="Rectangle 8"/>
          <p:cNvSpPr/>
          <p:nvPr/>
        </p:nvSpPr>
        <p:spPr>
          <a:xfrm>
            <a:off x="533060" y="475547"/>
            <a:ext cx="11027397" cy="4108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800" b="1" dirty="0" smtClean="0">
              <a:solidFill>
                <a:srgbClr val="002060"/>
              </a:solidFill>
            </a:endParaRPr>
          </a:p>
          <a:p>
            <a:r>
              <a:rPr lang="en-IN" sz="2800" b="1" dirty="0" smtClean="0">
                <a:solidFill>
                  <a:srgbClr val="002060"/>
                </a:solidFill>
              </a:rPr>
              <a:t>Transitional Challenges</a:t>
            </a:r>
            <a:endParaRPr lang="en-IN" sz="2800" b="1" dirty="0">
              <a:solidFill>
                <a:srgbClr val="002060"/>
              </a:solidFill>
            </a:endParaRPr>
          </a:p>
          <a:p>
            <a:endParaRPr lang="en-IN" sz="2800" b="1" dirty="0">
              <a:solidFill>
                <a:srgbClr val="002060"/>
              </a:solidFill>
            </a:endParaRPr>
          </a:p>
        </p:txBody>
      </p:sp>
      <p:graphicFrame>
        <p:nvGraphicFramePr>
          <p:cNvPr id="8" name="Diagram 7"/>
          <p:cNvGraphicFramePr/>
          <p:nvPr>
            <p:extLst>
              <p:ext uri="{D42A27DB-BD31-4B8C-83A1-F6EECF244321}">
                <p14:modId xmlns:p14="http://schemas.microsoft.com/office/powerpoint/2010/main" val="2800242081"/>
              </p:ext>
            </p:extLst>
          </p:nvPr>
        </p:nvGraphicFramePr>
        <p:xfrm>
          <a:off x="1676400" y="1195633"/>
          <a:ext cx="9040907"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9401" y="475549"/>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980211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9" name="Rectangle 8"/>
          <p:cNvSpPr/>
          <p:nvPr/>
        </p:nvSpPr>
        <p:spPr>
          <a:xfrm>
            <a:off x="630895" y="475547"/>
            <a:ext cx="10024907" cy="4108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solidFill>
                  <a:schemeClr val="tx1"/>
                </a:solidFill>
              </a:rPr>
              <a:t>Likely challenges to enforcement agencies</a:t>
            </a:r>
          </a:p>
        </p:txBody>
      </p:sp>
      <p:graphicFrame>
        <p:nvGraphicFramePr>
          <p:cNvPr id="7" name="Diagram 6"/>
          <p:cNvGraphicFramePr/>
          <p:nvPr>
            <p:extLst/>
          </p:nvPr>
        </p:nvGraphicFramePr>
        <p:xfrm>
          <a:off x="1676401" y="1079864"/>
          <a:ext cx="8161337" cy="5034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6363" y="1129617"/>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799284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7" name="Rectangle 6"/>
          <p:cNvSpPr/>
          <p:nvPr/>
        </p:nvSpPr>
        <p:spPr>
          <a:xfrm>
            <a:off x="586848" y="3091005"/>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PART </a:t>
            </a:r>
            <a:r>
              <a:rPr lang="en-IN" sz="2800" b="1" dirty="0">
                <a:solidFill>
                  <a:srgbClr val="002060"/>
                </a:solidFill>
              </a:rPr>
              <a:t>D</a:t>
            </a:r>
            <a:r>
              <a:rPr lang="en-IN" sz="2800" b="1" dirty="0" smtClean="0">
                <a:solidFill>
                  <a:srgbClr val="002060"/>
                </a:solidFill>
              </a:rPr>
              <a:t>- PREPARING FOR GST</a:t>
            </a:r>
            <a:endParaRPr lang="en-IN" sz="2800" b="1" dirty="0">
              <a:solidFill>
                <a:srgbClr val="00206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061" y="389746"/>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809127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9"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0" name="Rectangle 9"/>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17" name="Rectangle 16"/>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Issues to be addressed with new regime</a:t>
            </a:r>
            <a:endParaRPr lang="en-IN" sz="2800" b="1" dirty="0">
              <a:solidFill>
                <a:srgbClr val="002060"/>
              </a:solidFill>
            </a:endParaRPr>
          </a:p>
        </p:txBody>
      </p:sp>
      <p:graphicFrame>
        <p:nvGraphicFramePr>
          <p:cNvPr id="11" name="Diagram 10"/>
          <p:cNvGraphicFramePr/>
          <p:nvPr>
            <p:extLst/>
          </p:nvPr>
        </p:nvGraphicFramePr>
        <p:xfrm>
          <a:off x="1704321" y="1328644"/>
          <a:ext cx="8161337"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1061" y="948315"/>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967736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9"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0" name="Rectangle 9"/>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17" name="Rectangle 16"/>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Issues to be addressed with new regime</a:t>
            </a:r>
            <a:endParaRPr lang="en-IN" sz="2800" b="1" dirty="0">
              <a:solidFill>
                <a:srgbClr val="002060"/>
              </a:solidFill>
            </a:endParaRPr>
          </a:p>
        </p:txBody>
      </p:sp>
      <p:sp>
        <p:nvSpPr>
          <p:cNvPr id="2" name="Rectangle 1"/>
          <p:cNvSpPr/>
          <p:nvPr/>
        </p:nvSpPr>
        <p:spPr>
          <a:xfrm>
            <a:off x="586848" y="1057091"/>
            <a:ext cx="11194520" cy="5516895"/>
          </a:xfrm>
          <a:prstGeom prst="rect">
            <a:avLst/>
          </a:prstGeom>
          <a:solidFill>
            <a:schemeClr val="accent2">
              <a:lumMod val="60000"/>
              <a:lumOff val="40000"/>
            </a:schemeClr>
          </a:solidFill>
          <a:scene3d>
            <a:camera prst="orthographicFront"/>
            <a:lightRig rig="threePt" dir="t"/>
          </a:scene3d>
          <a:sp3d>
            <a:bevelT w="114300" prst="artDeco"/>
          </a:sp3d>
        </p:spPr>
        <p:txBody>
          <a:bodyPr wrap="square">
            <a:spAutoFit/>
          </a:bodyPr>
          <a:lstStyle/>
          <a:p>
            <a:r>
              <a:rPr lang="en-IN" dirty="0">
                <a:solidFill>
                  <a:srgbClr val="000000"/>
                </a:solidFill>
                <a:latin typeface="Arial" panose="020B0604020202020204" pitchFamily="34" charset="0"/>
              </a:rPr>
              <a:t>Valuation of stock transfers – market value or 110% of manufacturing cost and valuation of inter unit</a:t>
            </a:r>
          </a:p>
          <a:p>
            <a:r>
              <a:rPr lang="en-IN" dirty="0" smtClean="0">
                <a:solidFill>
                  <a:srgbClr val="000000"/>
                </a:solidFill>
                <a:latin typeface="Arial" panose="020B0604020202020204" pitchFamily="34" charset="0"/>
              </a:rPr>
              <a:t>Supplies</a:t>
            </a:r>
          </a:p>
          <a:p>
            <a:endParaRPr lang="en-IN" dirty="0">
              <a:solidFill>
                <a:srgbClr val="000000"/>
              </a:solidFill>
              <a:latin typeface="Arial" panose="020B0604020202020204" pitchFamily="34" charset="0"/>
            </a:endParaRPr>
          </a:p>
          <a:p>
            <a:r>
              <a:rPr lang="en-IN" dirty="0">
                <a:solidFill>
                  <a:srgbClr val="000000"/>
                </a:solidFill>
                <a:latin typeface="Arial" panose="020B0604020202020204" pitchFamily="34" charset="0"/>
              </a:rPr>
              <a:t>IGST on imports - to be computed on sum of transaction value &amp; BCD (similar to computation of CVD) or</a:t>
            </a:r>
          </a:p>
          <a:p>
            <a:r>
              <a:rPr lang="en-IN" dirty="0">
                <a:solidFill>
                  <a:srgbClr val="000000"/>
                </a:solidFill>
                <a:latin typeface="Arial" panose="020B0604020202020204" pitchFamily="34" charset="0"/>
              </a:rPr>
              <a:t>transaction value alone</a:t>
            </a:r>
            <a:r>
              <a:rPr lang="en-IN" dirty="0" smtClean="0">
                <a:solidFill>
                  <a:srgbClr val="000000"/>
                </a:solidFill>
                <a:latin typeface="Arial" panose="020B0604020202020204" pitchFamily="34" charset="0"/>
              </a:rPr>
              <a:t>?</a:t>
            </a:r>
          </a:p>
          <a:p>
            <a:endParaRPr lang="en-IN" dirty="0">
              <a:solidFill>
                <a:srgbClr val="000000"/>
              </a:solidFill>
              <a:latin typeface="Arial" panose="020B0604020202020204" pitchFamily="34" charset="0"/>
            </a:endParaRPr>
          </a:p>
          <a:p>
            <a:r>
              <a:rPr lang="en-IN" dirty="0">
                <a:solidFill>
                  <a:srgbClr val="000000"/>
                </a:solidFill>
                <a:latin typeface="Arial" panose="020B0604020202020204" pitchFamily="34" charset="0"/>
              </a:rPr>
              <a:t>Scope &amp; valuation provisions for transactions without </a:t>
            </a:r>
            <a:r>
              <a:rPr lang="en-IN" dirty="0" smtClean="0">
                <a:solidFill>
                  <a:srgbClr val="000000"/>
                </a:solidFill>
                <a:latin typeface="Arial" panose="020B0604020202020204" pitchFamily="34" charset="0"/>
              </a:rPr>
              <a:t>consideration</a:t>
            </a:r>
          </a:p>
          <a:p>
            <a:endParaRPr lang="en-IN" dirty="0">
              <a:solidFill>
                <a:srgbClr val="000000"/>
              </a:solidFill>
              <a:latin typeface="Arial" panose="020B0604020202020204" pitchFamily="34" charset="0"/>
            </a:endParaRPr>
          </a:p>
          <a:p>
            <a:r>
              <a:rPr lang="en-IN" dirty="0">
                <a:solidFill>
                  <a:srgbClr val="000000"/>
                </a:solidFill>
                <a:latin typeface="Arial" panose="020B0604020202020204" pitchFamily="34" charset="0"/>
              </a:rPr>
              <a:t>Concessional Procurement rates for electricity </a:t>
            </a:r>
            <a:r>
              <a:rPr lang="en-IN" dirty="0" smtClean="0">
                <a:solidFill>
                  <a:srgbClr val="000000"/>
                </a:solidFill>
                <a:latin typeface="Arial" panose="020B0604020202020204" pitchFamily="34" charset="0"/>
              </a:rPr>
              <a:t>generation</a:t>
            </a:r>
          </a:p>
          <a:p>
            <a:endParaRPr lang="en-IN" dirty="0">
              <a:solidFill>
                <a:srgbClr val="000000"/>
              </a:solidFill>
              <a:latin typeface="Arial" panose="020B0604020202020204" pitchFamily="34" charset="0"/>
            </a:endParaRPr>
          </a:p>
          <a:p>
            <a:r>
              <a:rPr lang="en-IN" dirty="0">
                <a:solidFill>
                  <a:srgbClr val="000000"/>
                </a:solidFill>
                <a:latin typeface="Arial" panose="020B0604020202020204" pitchFamily="34" charset="0"/>
              </a:rPr>
              <a:t>Remission of tax on supplies found deficient in quantity - reasons other than natural </a:t>
            </a:r>
            <a:r>
              <a:rPr lang="en-IN" dirty="0" smtClean="0">
                <a:solidFill>
                  <a:srgbClr val="000000"/>
                </a:solidFill>
                <a:latin typeface="Arial" panose="020B0604020202020204" pitchFamily="34" charset="0"/>
              </a:rPr>
              <a:t>causes</a:t>
            </a:r>
          </a:p>
          <a:p>
            <a:endParaRPr lang="en-IN" dirty="0">
              <a:solidFill>
                <a:srgbClr val="000000"/>
              </a:solidFill>
              <a:latin typeface="Arial" panose="020B0604020202020204" pitchFamily="34" charset="0"/>
            </a:endParaRPr>
          </a:p>
          <a:p>
            <a:r>
              <a:rPr lang="en-IN" dirty="0">
                <a:solidFill>
                  <a:srgbClr val="000000"/>
                </a:solidFill>
                <a:latin typeface="Arial" panose="020B0604020202020204" pitchFamily="34" charset="0"/>
              </a:rPr>
              <a:t>Eligibility of credit on construction works contract for setting up </a:t>
            </a:r>
            <a:r>
              <a:rPr lang="en-IN" dirty="0" smtClean="0">
                <a:solidFill>
                  <a:srgbClr val="000000"/>
                </a:solidFill>
                <a:latin typeface="Arial" panose="020B0604020202020204" pitchFamily="34" charset="0"/>
              </a:rPr>
              <a:t>business/factory/office</a:t>
            </a:r>
          </a:p>
          <a:p>
            <a:endParaRPr lang="en-IN" dirty="0">
              <a:solidFill>
                <a:srgbClr val="000000"/>
              </a:solidFill>
              <a:latin typeface="Arial" panose="020B0604020202020204" pitchFamily="34" charset="0"/>
            </a:endParaRPr>
          </a:p>
          <a:p>
            <a:r>
              <a:rPr lang="en-IN" dirty="0">
                <a:solidFill>
                  <a:srgbClr val="000000"/>
                </a:solidFill>
                <a:latin typeface="Arial" panose="020B0604020202020204" pitchFamily="34" charset="0"/>
              </a:rPr>
              <a:t>Scope of expression </a:t>
            </a:r>
            <a:r>
              <a:rPr lang="en-IN" i="1" dirty="0">
                <a:solidFill>
                  <a:srgbClr val="000000"/>
                </a:solidFill>
                <a:latin typeface="Arial" panose="020B0604020202020204" pitchFamily="34" charset="0"/>
              </a:rPr>
              <a:t>'input tax charged to him</a:t>
            </a:r>
            <a:r>
              <a:rPr lang="en-IN" dirty="0">
                <a:solidFill>
                  <a:srgbClr val="000000"/>
                </a:solidFill>
                <a:latin typeface="Arial" panose="020B0604020202020204" pitchFamily="34" charset="0"/>
              </a:rPr>
              <a:t>' under definition of input </a:t>
            </a:r>
            <a:r>
              <a:rPr lang="en-IN" dirty="0" smtClean="0">
                <a:solidFill>
                  <a:srgbClr val="000000"/>
                </a:solidFill>
                <a:latin typeface="Arial" panose="020B0604020202020204" pitchFamily="34" charset="0"/>
              </a:rPr>
              <a:t>tax</a:t>
            </a:r>
          </a:p>
          <a:p>
            <a:endParaRPr lang="en-IN" dirty="0">
              <a:solidFill>
                <a:srgbClr val="000000"/>
              </a:solidFill>
              <a:latin typeface="Arial" panose="020B0604020202020204" pitchFamily="34" charset="0"/>
            </a:endParaRPr>
          </a:p>
          <a:p>
            <a:r>
              <a:rPr lang="en-IN" dirty="0">
                <a:solidFill>
                  <a:srgbClr val="000000"/>
                </a:solidFill>
                <a:latin typeface="Arial" panose="020B0604020202020204" pitchFamily="34" charset="0"/>
              </a:rPr>
              <a:t>Clarity on timing of </a:t>
            </a:r>
            <a:r>
              <a:rPr lang="en-IN" dirty="0" err="1">
                <a:solidFill>
                  <a:srgbClr val="000000"/>
                </a:solidFill>
                <a:latin typeface="Arial" panose="020B0604020202020204" pitchFamily="34" charset="0"/>
              </a:rPr>
              <a:t>availment</a:t>
            </a:r>
            <a:r>
              <a:rPr lang="en-IN" dirty="0">
                <a:solidFill>
                  <a:srgbClr val="000000"/>
                </a:solidFill>
                <a:latin typeface="Arial" panose="020B0604020202020204" pitchFamily="34" charset="0"/>
              </a:rPr>
              <a:t> of Input tax </a:t>
            </a:r>
            <a:r>
              <a:rPr lang="en-IN" dirty="0" smtClean="0">
                <a:solidFill>
                  <a:srgbClr val="000000"/>
                </a:solidFill>
                <a:latin typeface="Arial" panose="020B0604020202020204" pitchFamily="34" charset="0"/>
              </a:rPr>
              <a:t>credit</a:t>
            </a:r>
          </a:p>
          <a:p>
            <a:endParaRPr lang="en-IN" dirty="0">
              <a:solidFill>
                <a:srgbClr val="000000"/>
              </a:solidFill>
              <a:latin typeface="Arial" panose="020B0604020202020204" pitchFamily="34" charset="0"/>
            </a:endParaRPr>
          </a:p>
          <a:p>
            <a:r>
              <a:rPr lang="en-IN" dirty="0">
                <a:solidFill>
                  <a:srgbClr val="000000"/>
                </a:solidFill>
                <a:latin typeface="Arial" panose="020B0604020202020204" pitchFamily="34" charset="0"/>
              </a:rPr>
              <a:t>CGST Registration – whether single or State specific</a:t>
            </a:r>
          </a:p>
          <a:p>
            <a:r>
              <a:rPr lang="en-IN" sz="1050" dirty="0">
                <a:solidFill>
                  <a:srgbClr val="777777"/>
                </a:solidFill>
                <a:latin typeface="Arial" panose="020B0604020202020204" pitchFamily="34" charset="0"/>
              </a:rPr>
              <a:t>©</a:t>
            </a:r>
            <a:endParaRPr lang="en-IN"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061" y="375961"/>
            <a:ext cx="1933184" cy="68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0387002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9" name="Rectangle 8"/>
          <p:cNvSpPr/>
          <p:nvPr/>
        </p:nvSpPr>
        <p:spPr>
          <a:xfrm>
            <a:off x="533060" y="435206"/>
            <a:ext cx="11027397" cy="50842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800" b="1" dirty="0" smtClean="0">
              <a:solidFill>
                <a:srgbClr val="002060"/>
              </a:solidFill>
            </a:endParaRPr>
          </a:p>
          <a:p>
            <a:r>
              <a:rPr lang="en-IN" sz="2800" b="1" dirty="0">
                <a:solidFill>
                  <a:srgbClr val="002060"/>
                </a:solidFill>
                <a:latin typeface="Bookman Old Style" panose="02050604050505020204" pitchFamily="18" charset="0"/>
              </a:rPr>
              <a:t>Opportunities and challenges for CMA in GST</a:t>
            </a:r>
            <a:r>
              <a:rPr lang="en-IN" sz="2800" b="1" dirty="0">
                <a:solidFill>
                  <a:srgbClr val="71AF47"/>
                </a:solidFill>
                <a:latin typeface="Comic Sans MS" panose="030F0702030302020204" pitchFamily="66" charset="0"/>
              </a:rPr>
              <a:t> </a:t>
            </a:r>
            <a:endParaRPr lang="en-IN" sz="2800" b="1" dirty="0">
              <a:solidFill>
                <a:srgbClr val="002060"/>
              </a:solidFill>
            </a:endParaRPr>
          </a:p>
          <a:p>
            <a:endParaRPr lang="en-IN" sz="2800" b="1" dirty="0">
              <a:solidFill>
                <a:srgbClr val="002060"/>
              </a:solidFill>
            </a:endParaRPr>
          </a:p>
        </p:txBody>
      </p:sp>
      <p:sp>
        <p:nvSpPr>
          <p:cNvPr id="2" name="Rectangle 1"/>
          <p:cNvSpPr/>
          <p:nvPr/>
        </p:nvSpPr>
        <p:spPr>
          <a:xfrm>
            <a:off x="513855" y="943634"/>
            <a:ext cx="11140732" cy="4247317"/>
          </a:xfrm>
          <a:prstGeom prst="rect">
            <a:avLst/>
          </a:prstGeom>
        </p:spPr>
        <p:txBody>
          <a:bodyPr wrap="square">
            <a:spAutoFit/>
          </a:bodyPr>
          <a:lstStyle/>
          <a:p>
            <a:pPr marL="85725">
              <a:buClr>
                <a:schemeClr val="tx1"/>
              </a:buClr>
            </a:pPr>
            <a:endParaRPr lang="en-IN" b="1" dirty="0" smtClean="0">
              <a:solidFill>
                <a:srgbClr val="71AF47"/>
              </a:solidFill>
              <a:latin typeface="Comic Sans MS" panose="030F0702030302020204" pitchFamily="66" charset="0"/>
            </a:endParaRPr>
          </a:p>
          <a:p>
            <a:pPr marL="85725">
              <a:buClr>
                <a:schemeClr val="tx1"/>
              </a:buClr>
            </a:pPr>
            <a:endParaRPr lang="en-IN" b="1" dirty="0">
              <a:solidFill>
                <a:srgbClr val="71AF47"/>
              </a:solidFill>
              <a:latin typeface="Comic Sans MS" panose="030F0702030302020204" pitchFamily="66" charset="0"/>
            </a:endParaRPr>
          </a:p>
          <a:p>
            <a:pPr marL="85725">
              <a:buClr>
                <a:schemeClr val="tx1"/>
              </a:buClr>
            </a:pPr>
            <a:r>
              <a:rPr lang="en-IN" b="1" dirty="0" smtClean="0">
                <a:solidFill>
                  <a:srgbClr val="002060"/>
                </a:solidFill>
                <a:latin typeface="Bookman Old Style" panose="02050604050505020204" pitchFamily="18" charset="0"/>
              </a:rPr>
              <a:t>Opportunities</a:t>
            </a:r>
            <a:endParaRPr lang="en-IN" b="1" dirty="0">
              <a:solidFill>
                <a:srgbClr val="002060"/>
              </a:solidFill>
              <a:latin typeface="Bookman Old Style" panose="02050604050505020204" pitchFamily="18" charset="0"/>
            </a:endParaRPr>
          </a:p>
          <a:p>
            <a:pPr marL="85725">
              <a:buClr>
                <a:schemeClr val="tx1"/>
              </a:buClr>
            </a:pPr>
            <a:r>
              <a:rPr lang="en-IN" dirty="0">
                <a:solidFill>
                  <a:srgbClr val="002060"/>
                </a:solidFill>
                <a:latin typeface="Bookman Old Style" panose="02050604050505020204" pitchFamily="18" charset="0"/>
              </a:rPr>
              <a:t>► Expansion of scope – increase in number of assesse</a:t>
            </a:r>
          </a:p>
          <a:p>
            <a:pPr marL="85725">
              <a:buClr>
                <a:schemeClr val="tx1"/>
              </a:buClr>
            </a:pPr>
            <a:r>
              <a:rPr lang="en-IN" dirty="0">
                <a:solidFill>
                  <a:srgbClr val="002060"/>
                </a:solidFill>
                <a:latin typeface="Bookman Old Style" panose="02050604050505020204" pitchFamily="18" charset="0"/>
              </a:rPr>
              <a:t>► Equal opportunity – evolving tax law</a:t>
            </a:r>
          </a:p>
          <a:p>
            <a:pPr marL="85725">
              <a:buClr>
                <a:schemeClr val="tx1"/>
              </a:buClr>
            </a:pPr>
            <a:r>
              <a:rPr lang="en-IN" dirty="0">
                <a:solidFill>
                  <a:srgbClr val="002060"/>
                </a:solidFill>
                <a:latin typeface="Bookman Old Style" panose="02050604050505020204" pitchFamily="18" charset="0"/>
              </a:rPr>
              <a:t>► Supporting business for cost effective business model</a:t>
            </a:r>
          </a:p>
          <a:p>
            <a:pPr marL="85725">
              <a:buClr>
                <a:schemeClr val="tx1"/>
              </a:buClr>
            </a:pPr>
            <a:r>
              <a:rPr lang="en-IN" dirty="0">
                <a:solidFill>
                  <a:srgbClr val="002060"/>
                </a:solidFill>
                <a:latin typeface="Bookman Old Style" panose="02050604050505020204" pitchFamily="18" charset="0"/>
              </a:rPr>
              <a:t>► Participation in development of Systems, process and controls</a:t>
            </a:r>
          </a:p>
          <a:p>
            <a:pPr marL="85725">
              <a:buClr>
                <a:schemeClr val="tx1"/>
              </a:buClr>
            </a:pPr>
            <a:r>
              <a:rPr lang="en-IN" dirty="0">
                <a:solidFill>
                  <a:srgbClr val="002060"/>
                </a:solidFill>
                <a:latin typeface="Bookman Old Style" panose="02050604050505020204" pitchFamily="18" charset="0"/>
              </a:rPr>
              <a:t>► Tax Credit reconciliations </a:t>
            </a:r>
          </a:p>
          <a:p>
            <a:pPr marL="542925" indent="-457200">
              <a:buClr>
                <a:schemeClr val="tx1"/>
              </a:buClr>
              <a:buFont typeface="Wingdings" panose="05000000000000000000" pitchFamily="2" charset="2"/>
              <a:buChar char="ü"/>
            </a:pPr>
            <a:endParaRPr lang="en-IN" dirty="0">
              <a:solidFill>
                <a:srgbClr val="002060"/>
              </a:solidFill>
              <a:latin typeface="Bookman Old Style" panose="02050604050505020204" pitchFamily="18" charset="0"/>
            </a:endParaRPr>
          </a:p>
          <a:p>
            <a:pPr marL="542925" indent="-457200">
              <a:buClr>
                <a:schemeClr val="tx1"/>
              </a:buClr>
              <a:buFont typeface="Wingdings" panose="05000000000000000000" pitchFamily="2" charset="2"/>
              <a:buChar char="ü"/>
            </a:pPr>
            <a:endParaRPr lang="en-IN" dirty="0">
              <a:solidFill>
                <a:srgbClr val="002060"/>
              </a:solidFill>
              <a:latin typeface="Bookman Old Style" panose="02050604050505020204" pitchFamily="18" charset="0"/>
            </a:endParaRPr>
          </a:p>
          <a:p>
            <a:pPr marL="542925" indent="-457200">
              <a:buClr>
                <a:schemeClr val="tx1"/>
              </a:buClr>
              <a:buFont typeface="Wingdings" panose="05000000000000000000" pitchFamily="2" charset="2"/>
              <a:buChar char="ü"/>
            </a:pPr>
            <a:endParaRPr lang="en-IN" dirty="0">
              <a:solidFill>
                <a:srgbClr val="002060"/>
              </a:solidFill>
              <a:latin typeface="Bookman Old Style" panose="02050604050505020204" pitchFamily="18" charset="0"/>
            </a:endParaRPr>
          </a:p>
          <a:p>
            <a:pPr marL="85725">
              <a:buClr>
                <a:schemeClr val="tx1"/>
              </a:buClr>
            </a:pPr>
            <a:r>
              <a:rPr lang="en-IN" b="1" dirty="0">
                <a:solidFill>
                  <a:srgbClr val="002060"/>
                </a:solidFill>
                <a:latin typeface="Bookman Old Style" panose="02050604050505020204" pitchFamily="18" charset="0"/>
              </a:rPr>
              <a:t>Challenges</a:t>
            </a:r>
          </a:p>
          <a:p>
            <a:pPr marL="85725">
              <a:buClr>
                <a:schemeClr val="tx1"/>
              </a:buClr>
            </a:pPr>
            <a:r>
              <a:rPr lang="en-IN" b="1" dirty="0">
                <a:solidFill>
                  <a:srgbClr val="002060"/>
                </a:solidFill>
                <a:latin typeface="Bookman Old Style" panose="02050604050505020204" pitchFamily="18" charset="0"/>
              </a:rPr>
              <a:t>► Enhancement of Skills – Subject Knowledge / Presentation</a:t>
            </a:r>
          </a:p>
          <a:p>
            <a:pPr marL="85725">
              <a:buClr>
                <a:schemeClr val="tx1"/>
              </a:buClr>
            </a:pPr>
            <a:r>
              <a:rPr lang="en-IN" b="1" dirty="0">
                <a:solidFill>
                  <a:srgbClr val="002060"/>
                </a:solidFill>
                <a:latin typeface="Bookman Old Style" panose="02050604050505020204" pitchFamily="18" charset="0"/>
              </a:rPr>
              <a:t>► Gain visibility in organization - demonstrate passion / ownership of issue</a:t>
            </a:r>
          </a:p>
          <a:p>
            <a:pPr marL="85725">
              <a:buClr>
                <a:schemeClr val="tx1"/>
              </a:buClr>
            </a:pPr>
            <a:r>
              <a:rPr lang="en-IN" b="1" dirty="0">
                <a:solidFill>
                  <a:srgbClr val="002060"/>
                </a:solidFill>
                <a:latin typeface="Bookman Old Style" panose="02050604050505020204" pitchFamily="18" charset="0"/>
              </a:rPr>
              <a:t>► Build Reputation in Government - to get statutory recognition</a:t>
            </a:r>
            <a:endParaRPr lang="en-IN" dirty="0">
              <a:solidFill>
                <a:srgbClr val="002060"/>
              </a:solidFill>
              <a:latin typeface="Bookman Old Style" panose="020506040505050202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273" y="1079337"/>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822029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8"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9" name="Rectangle 8"/>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1"/>
              </a:solidFill>
              <a:latin typeface="+mj-lt"/>
              <a:cs typeface="Times New Roman" panose="02020603050405020304" pitchFamily="18" charset="0"/>
            </a:endParaRPr>
          </a:p>
          <a:p>
            <a:pPr marL="285750" indent="-285750">
              <a:buFontTx/>
              <a:buChar char="-"/>
            </a:pPr>
            <a:endParaRPr lang="en-US" b="1" dirty="0">
              <a:solidFill>
                <a:schemeClr val="tx1"/>
              </a:solidFill>
              <a:latin typeface="+mj-lt"/>
              <a:cs typeface="Times New Roman" panose="02020603050405020304" pitchFamily="18" charset="0"/>
            </a:endParaRPr>
          </a:p>
          <a:p>
            <a:pPr marL="285750" indent="-285750">
              <a:buFontTx/>
              <a:buChar char="-"/>
            </a:pPr>
            <a:endParaRPr lang="en-US" b="1" dirty="0" smtClean="0">
              <a:solidFill>
                <a:schemeClr val="tx1"/>
              </a:solidFill>
              <a:latin typeface="+mj-lt"/>
              <a:cs typeface="Times New Roman" panose="02020603050405020304" pitchFamily="18" charset="0"/>
            </a:endParaRPr>
          </a:p>
          <a:p>
            <a:endParaRPr lang="en-IN" sz="2200" b="1" dirty="0">
              <a:solidFill>
                <a:schemeClr val="tx1"/>
              </a:solidFill>
              <a:latin typeface="+mj-lt"/>
            </a:endParaRPr>
          </a:p>
        </p:txBody>
      </p:sp>
      <p:sp>
        <p:nvSpPr>
          <p:cNvPr id="10" name="Rectangle 9"/>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HOW TO PROCEED?</a:t>
            </a:r>
            <a:endParaRPr lang="en-IN" sz="2800" b="1" dirty="0">
              <a:solidFill>
                <a:srgbClr val="002060"/>
              </a:solidFill>
            </a:endParaRPr>
          </a:p>
        </p:txBody>
      </p:sp>
      <p:graphicFrame>
        <p:nvGraphicFramePr>
          <p:cNvPr id="11" name="Diagram 10"/>
          <p:cNvGraphicFramePr/>
          <p:nvPr>
            <p:extLst/>
          </p:nvPr>
        </p:nvGraphicFramePr>
        <p:xfrm>
          <a:off x="2032001" y="1343025"/>
          <a:ext cx="7697788" cy="4795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1061" y="504964"/>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608999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9" name="Rectangle 8"/>
          <p:cNvSpPr/>
          <p:nvPr/>
        </p:nvSpPr>
        <p:spPr>
          <a:xfrm>
            <a:off x="605644" y="541701"/>
            <a:ext cx="11027397" cy="117206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800" b="1" dirty="0" smtClean="0">
              <a:solidFill>
                <a:srgbClr val="002060"/>
              </a:solidFill>
            </a:endParaRPr>
          </a:p>
          <a:p>
            <a:pPr lvl="0">
              <a:lnSpc>
                <a:spcPct val="90000"/>
              </a:lnSpc>
              <a:spcBef>
                <a:spcPts val="1000"/>
              </a:spcBef>
            </a:pPr>
            <a:r>
              <a:rPr lang="en-US" sz="2800" b="1" dirty="0" smtClean="0">
                <a:solidFill>
                  <a:prstClr val="black"/>
                </a:solidFill>
              </a:rPr>
              <a:t>Following clauses of the report issued on refund and return are referred where reference has been given for CA certification only-</a:t>
            </a:r>
            <a:endParaRPr lang="en-IN" sz="2800" b="1" dirty="0" smtClean="0">
              <a:solidFill>
                <a:srgbClr val="002060"/>
              </a:solidFill>
            </a:endParaRPr>
          </a:p>
          <a:p>
            <a:endParaRPr lang="en-IN" sz="2800" b="1" dirty="0">
              <a:solidFill>
                <a:srgbClr val="002060"/>
              </a:solidFill>
            </a:endParaRPr>
          </a:p>
        </p:txBody>
      </p:sp>
      <p:pic>
        <p:nvPicPr>
          <p:cNvPr id="2" name="Picture 1"/>
          <p:cNvPicPr>
            <a:picLocks noChangeAspect="1"/>
          </p:cNvPicPr>
          <p:nvPr/>
        </p:nvPicPr>
        <p:blipFill>
          <a:blip r:embed="rId2" cstate="print"/>
          <a:stretch>
            <a:fillRect/>
          </a:stretch>
        </p:blipFill>
        <p:spPr>
          <a:xfrm>
            <a:off x="637261" y="2072462"/>
            <a:ext cx="10964161" cy="4079995"/>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061" y="1116092"/>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973606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253" y="257578"/>
            <a:ext cx="9517487" cy="6524863"/>
          </a:xfrm>
          <a:prstGeom prst="rect">
            <a:avLst/>
          </a:prstGeom>
        </p:spPr>
        <p:txBody>
          <a:bodyPr wrap="square">
            <a:spAutoFit/>
          </a:bodyPr>
          <a:lstStyle/>
          <a:p>
            <a:pPr fontAlgn="base"/>
            <a:r>
              <a:rPr lang="en-IN" sz="4000" dirty="0"/>
              <a:t>A quick guide to India GST rates in </a:t>
            </a:r>
            <a:r>
              <a:rPr lang="en-IN" sz="4000" dirty="0" smtClean="0"/>
              <a:t>2017</a:t>
            </a:r>
          </a:p>
          <a:p>
            <a:pPr fontAlgn="base"/>
            <a:endParaRPr lang="en-US" dirty="0"/>
          </a:p>
          <a:p>
            <a:pPr fontAlgn="base"/>
            <a:r>
              <a:rPr lang="en-IN" dirty="0"/>
              <a:t>The government has kept a large number of items under 18% tax slab. The government categorised 1211 items under various tax slabs. Here is a low-down on the tax slab these items would attract: </a:t>
            </a:r>
            <a:endParaRPr lang="en-IN" dirty="0" smtClean="0"/>
          </a:p>
          <a:p>
            <a:pPr fontAlgn="base"/>
            <a:endParaRPr lang="en-US" dirty="0"/>
          </a:p>
          <a:p>
            <a:pPr fontAlgn="base"/>
            <a:r>
              <a:rPr lang="en-IN" b="1" u="sng" dirty="0"/>
              <a:t>No tax </a:t>
            </a:r>
            <a:r>
              <a:rPr lang="en-IN" b="1" u="sng" dirty="0" smtClean="0"/>
              <a:t>Goods</a:t>
            </a:r>
            <a:r>
              <a:rPr lang="en-IN" u="sng" dirty="0"/>
              <a:t> </a:t>
            </a:r>
            <a:br>
              <a:rPr lang="en-IN" u="sng" dirty="0"/>
            </a:br>
            <a:r>
              <a:rPr lang="en-IN" dirty="0"/>
              <a:t>No tax will be imposed on items like fresh meat, fish chicken, eggs, milk, butter milk, curd, natural honey, fresh fruits and vegetables, flour, </a:t>
            </a:r>
            <a:r>
              <a:rPr lang="en-IN" dirty="0" err="1"/>
              <a:t>besan</a:t>
            </a:r>
            <a:r>
              <a:rPr lang="en-IN" dirty="0"/>
              <a:t>, bread, </a:t>
            </a:r>
            <a:r>
              <a:rPr lang="en-IN" dirty="0" err="1"/>
              <a:t>prasad</a:t>
            </a:r>
            <a:r>
              <a:rPr lang="en-IN" dirty="0"/>
              <a:t>, salt, </a:t>
            </a:r>
            <a:r>
              <a:rPr lang="en-IN" dirty="0" err="1"/>
              <a:t>bindi</a:t>
            </a:r>
            <a:r>
              <a:rPr lang="en-IN" dirty="0"/>
              <a:t>. </a:t>
            </a:r>
            <a:r>
              <a:rPr lang="en-IN" dirty="0" err="1"/>
              <a:t>Sindoor</a:t>
            </a:r>
            <a:r>
              <a:rPr lang="en-IN" dirty="0"/>
              <a:t>, stamps, judicial papers, printed books, newspapers, bangles, handloom, </a:t>
            </a:r>
            <a:r>
              <a:rPr lang="en-IN" dirty="0" err="1"/>
              <a:t>etc</a:t>
            </a:r>
            <a:endParaRPr lang="en-US" dirty="0" smtClean="0"/>
          </a:p>
          <a:p>
            <a:pPr fontAlgn="base"/>
            <a:endParaRPr lang="en-US" dirty="0"/>
          </a:p>
          <a:p>
            <a:pPr fontAlgn="base"/>
            <a:r>
              <a:rPr lang="en-IN" b="1" u="sng" dirty="0"/>
              <a:t>5% </a:t>
            </a:r>
            <a:r>
              <a:rPr lang="en-IN" b="1" u="sng" dirty="0" smtClean="0"/>
              <a:t>Goods</a:t>
            </a:r>
            <a:r>
              <a:rPr lang="en-IN" u="sng" dirty="0"/>
              <a:t> </a:t>
            </a:r>
            <a:br>
              <a:rPr lang="en-IN" u="sng" dirty="0"/>
            </a:br>
            <a:r>
              <a:rPr lang="en-IN" dirty="0"/>
              <a:t>Items such as fish fillet, cream, skimmed milk powder, branded </a:t>
            </a:r>
            <a:r>
              <a:rPr lang="en-IN" dirty="0" err="1"/>
              <a:t>paneer</a:t>
            </a:r>
            <a:r>
              <a:rPr lang="en-IN" dirty="0"/>
              <a:t>, frozen vegetables, coffee, tea, spices, pizza bread, rusk, </a:t>
            </a:r>
            <a:r>
              <a:rPr lang="en-IN" dirty="0" err="1"/>
              <a:t>sabudana</a:t>
            </a:r>
            <a:r>
              <a:rPr lang="en-IN" dirty="0"/>
              <a:t>, kerosene, coal, medicines, stent, lifeboats will attract tax of 5 </a:t>
            </a:r>
            <a:r>
              <a:rPr lang="en-IN" dirty="0" smtClean="0"/>
              <a:t>%,</a:t>
            </a:r>
          </a:p>
          <a:p>
            <a:pPr fontAlgn="base"/>
            <a:endParaRPr lang="en-US" dirty="0"/>
          </a:p>
          <a:p>
            <a:pPr fontAlgn="base"/>
            <a:r>
              <a:rPr lang="en-IN" b="1" u="sng" dirty="0" smtClean="0"/>
              <a:t>12</a:t>
            </a:r>
            <a:r>
              <a:rPr lang="en-IN" b="1" u="sng" dirty="0"/>
              <a:t>% </a:t>
            </a:r>
            <a:r>
              <a:rPr lang="en-IN" b="1" u="sng" dirty="0" smtClean="0"/>
              <a:t>Goods</a:t>
            </a:r>
            <a:r>
              <a:rPr lang="en-IN" u="sng" dirty="0"/>
              <a:t> </a:t>
            </a:r>
            <a:r>
              <a:rPr lang="en-IN" dirty="0"/>
              <a:t/>
            </a:r>
            <a:br>
              <a:rPr lang="en-IN" dirty="0"/>
            </a:br>
            <a:r>
              <a:rPr lang="en-IN" dirty="0"/>
              <a:t>Frozen meat products , butter, cheese, ghee, dry fruits in packaged form, animal fat, sausage, fruit juices, </a:t>
            </a:r>
            <a:r>
              <a:rPr lang="en-IN" dirty="0" err="1"/>
              <a:t>Bhutia</a:t>
            </a:r>
            <a:r>
              <a:rPr lang="en-IN" dirty="0"/>
              <a:t>, </a:t>
            </a:r>
            <a:r>
              <a:rPr lang="en-IN" dirty="0" err="1"/>
              <a:t>namkeen</a:t>
            </a:r>
            <a:r>
              <a:rPr lang="en-IN" dirty="0"/>
              <a:t>, </a:t>
            </a:r>
            <a:r>
              <a:rPr lang="en-IN" dirty="0" err="1"/>
              <a:t>Ayurvedic</a:t>
            </a:r>
            <a:r>
              <a:rPr lang="en-IN" dirty="0"/>
              <a:t> medicines, tooth powder, </a:t>
            </a:r>
            <a:r>
              <a:rPr lang="en-IN" dirty="0" err="1"/>
              <a:t>agarbatti</a:t>
            </a:r>
            <a:r>
              <a:rPr lang="en-IN" dirty="0"/>
              <a:t>, colouring books, picture books, umbrella, sewing machine, </a:t>
            </a:r>
            <a:r>
              <a:rPr lang="en-IN" dirty="0" err="1"/>
              <a:t>cellphones</a:t>
            </a:r>
            <a:r>
              <a:rPr lang="en-IN" dirty="0"/>
              <a:t> will be under 12 % tax slab. </a:t>
            </a:r>
            <a:endParaRPr lang="en-US" dirty="0"/>
          </a:p>
          <a:p>
            <a:pPr fontAlgn="base"/>
            <a:endParaRPr lang="en-US" dirty="0"/>
          </a:p>
          <a:p>
            <a:pPr fontAlgn="base"/>
            <a:endParaRPr lang="en-US" dirty="0" smtClean="0"/>
          </a:p>
          <a:p>
            <a:pPr fontAlgn="base"/>
            <a:endParaRPr lang="en-IN"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926" y="5610867"/>
            <a:ext cx="15716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061" y="504964"/>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449383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446" y="618186"/>
            <a:ext cx="9988062" cy="3416320"/>
          </a:xfrm>
          <a:prstGeom prst="rect">
            <a:avLst/>
          </a:prstGeom>
        </p:spPr>
        <p:txBody>
          <a:bodyPr wrap="square">
            <a:spAutoFit/>
          </a:bodyPr>
          <a:lstStyle/>
          <a:p>
            <a:pPr fontAlgn="base"/>
            <a:r>
              <a:rPr lang="en-IN" b="1" u="sng" dirty="0"/>
              <a:t>Services </a:t>
            </a:r>
            <a:r>
              <a:rPr lang="en-IN" b="1" dirty="0"/>
              <a:t/>
            </a:r>
            <a:br>
              <a:rPr lang="en-IN" b="1" dirty="0"/>
            </a:br>
            <a:r>
              <a:rPr lang="en-IN" b="1" dirty="0"/>
              <a:t>N</a:t>
            </a:r>
            <a:r>
              <a:rPr lang="en-IN" dirty="0"/>
              <a:t> on-AC hotels, business class air ticket, fertilisers, Work Contracts will fall under 12 per cent GST tax </a:t>
            </a:r>
            <a:r>
              <a:rPr lang="en-IN" dirty="0" smtClean="0"/>
              <a:t>slab</a:t>
            </a:r>
          </a:p>
          <a:p>
            <a:pPr fontAlgn="base"/>
            <a:r>
              <a:rPr lang="en-IN" b="1" dirty="0"/>
              <a:t/>
            </a:r>
            <a:br>
              <a:rPr lang="en-IN" b="1" dirty="0"/>
            </a:br>
            <a:r>
              <a:rPr lang="en-IN" dirty="0"/>
              <a:t>5-star hotels, race club betting, cinema will attract tax 28 per cent tax slab under GST </a:t>
            </a:r>
            <a:endParaRPr lang="en-IN" dirty="0" smtClean="0"/>
          </a:p>
          <a:p>
            <a:pPr fontAlgn="base"/>
            <a:endParaRPr lang="en-US" dirty="0"/>
          </a:p>
          <a:p>
            <a:pPr fontAlgn="base"/>
            <a:r>
              <a:rPr lang="en-IN" b="1" u="sng" dirty="0" smtClean="0"/>
              <a:t>28% Goods</a:t>
            </a:r>
            <a:r>
              <a:rPr lang="en-IN" b="1" u="sng" dirty="0"/>
              <a:t> </a:t>
            </a:r>
            <a:r>
              <a:rPr lang="en-IN" b="1" dirty="0"/>
              <a:t/>
            </a:r>
            <a:br>
              <a:rPr lang="en-IN" b="1" dirty="0"/>
            </a:br>
            <a:r>
              <a:rPr lang="en-IN" dirty="0"/>
              <a:t>Chewing gum, molasses, chocolate not containing cocoa, waffles and wafers coated with </a:t>
            </a:r>
            <a:r>
              <a:rPr lang="en-IN" dirty="0" err="1"/>
              <a:t>choclate</a:t>
            </a:r>
            <a:r>
              <a:rPr lang="en-IN" dirty="0"/>
              <a:t>, pan masala, aerated water, paint, deodorants, shaving creams, after shave, hair shampoo, dye, sunscreen, wallpaper, ceramic tiles, water heater, dishwasher, weighing machine, washing machine, ATM, vending machines, vacuum cleaner, shavers, hair clippers, automobiles, motorcycles, aircraft for personal use, will attract 28 % tax - the highest under GST system. </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9401" y="238586"/>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977265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494" y="1584101"/>
            <a:ext cx="9556124" cy="4154984"/>
          </a:xfrm>
          <a:prstGeom prst="rect">
            <a:avLst/>
          </a:prstGeom>
        </p:spPr>
        <p:txBody>
          <a:bodyPr wrap="square">
            <a:spAutoFit/>
          </a:bodyPr>
          <a:lstStyle/>
          <a:p>
            <a:r>
              <a:rPr lang="en-IN" sz="4000" b="1" dirty="0" smtClean="0"/>
              <a:t>Benefits </a:t>
            </a:r>
            <a:r>
              <a:rPr lang="en-IN" sz="4000" b="1" dirty="0"/>
              <a:t>of GST </a:t>
            </a:r>
            <a:r>
              <a:rPr lang="en-IN" sz="4000" b="1" dirty="0" smtClean="0"/>
              <a:t>                                          </a:t>
            </a:r>
            <a:endParaRPr lang="en-IN" sz="4000" dirty="0"/>
          </a:p>
          <a:p>
            <a:pPr marL="342900" indent="-342900">
              <a:buFont typeface="+mj-lt"/>
              <a:buAutoNum type="arabicPeriod"/>
            </a:pPr>
            <a:r>
              <a:rPr lang="en-IN" sz="3200" dirty="0"/>
              <a:t>Overall reduction in Prices for Consumers </a:t>
            </a:r>
            <a:endParaRPr lang="en-IN" sz="3200" dirty="0" smtClean="0"/>
          </a:p>
          <a:p>
            <a:pPr marL="342900" indent="-342900">
              <a:buFont typeface="+mj-lt"/>
              <a:buAutoNum type="arabicPeriod"/>
            </a:pPr>
            <a:r>
              <a:rPr lang="en-IN" sz="3200" dirty="0" smtClean="0"/>
              <a:t>Reduction </a:t>
            </a:r>
            <a:r>
              <a:rPr lang="en-IN" sz="3200" dirty="0"/>
              <a:t>in Multiplicity of Taxes, Cascading and Double </a:t>
            </a:r>
            <a:r>
              <a:rPr lang="en-IN" sz="3200" dirty="0" smtClean="0"/>
              <a:t>Taxation</a:t>
            </a:r>
          </a:p>
          <a:p>
            <a:pPr marL="342900" indent="-342900">
              <a:buFont typeface="+mj-lt"/>
              <a:buAutoNum type="arabicPeriod"/>
            </a:pPr>
            <a:r>
              <a:rPr lang="en-IN" sz="3200" dirty="0" smtClean="0"/>
              <a:t> </a:t>
            </a:r>
            <a:r>
              <a:rPr lang="en-IN" sz="3200" dirty="0"/>
              <a:t>Uniform Rate of Tax and Common National Market </a:t>
            </a:r>
          </a:p>
          <a:p>
            <a:pPr marL="342900" indent="-342900">
              <a:buFont typeface="+mj-lt"/>
              <a:buAutoNum type="arabicPeriod"/>
            </a:pPr>
            <a:r>
              <a:rPr lang="en-IN" sz="3200" dirty="0"/>
              <a:t>Broader Tax Base and decrease in “Black” transactions </a:t>
            </a:r>
            <a:endParaRPr lang="en-IN" sz="3200" dirty="0" smtClean="0"/>
          </a:p>
          <a:p>
            <a:pPr marL="342900" indent="-342900">
              <a:buFont typeface="+mj-lt"/>
              <a:buAutoNum type="arabicPeriod"/>
            </a:pPr>
            <a:r>
              <a:rPr lang="en-IN" sz="3200" dirty="0" smtClean="0"/>
              <a:t>Free </a:t>
            </a:r>
            <a:r>
              <a:rPr lang="en-IN" sz="3200" dirty="0"/>
              <a:t>Flow of Goods and Services – No </a:t>
            </a:r>
            <a:r>
              <a:rPr lang="en-IN" sz="3200" dirty="0" smtClean="0"/>
              <a:t>Checkpoints </a:t>
            </a:r>
            <a:endParaRPr lang="en-IN" sz="3200" dirty="0"/>
          </a:p>
          <a:p>
            <a:pPr marL="342900" indent="-342900">
              <a:buFont typeface="+mj-lt"/>
              <a:buAutoNum type="arabicPeriod"/>
            </a:pPr>
            <a:r>
              <a:rPr lang="en-IN" sz="3200" dirty="0"/>
              <a:t>Non-Intrusive Electronic Tax Compliance System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3452" y="183392"/>
            <a:ext cx="27527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502614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www.gstindia.com/wp-content/uploads/2016/08/FAQ-gst-in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133" y="670551"/>
            <a:ext cx="9594760" cy="5923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154" y="52365"/>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2696823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gstindia.com/wp-content/uploads/2016/08/FAQ-g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347" y="618187"/>
            <a:ext cx="8706118" cy="60401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154" y="52365"/>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766585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985" y="621323"/>
            <a:ext cx="8510953" cy="595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016" y="76844"/>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422755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54" y="229025"/>
            <a:ext cx="8510954" cy="57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308" y="71210"/>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4859509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067" y="578395"/>
            <a:ext cx="8536964" cy="610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9709" y="219104"/>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6542032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585" y="539261"/>
            <a:ext cx="8559310" cy="531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609" y="54269"/>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1974858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770" y="95319"/>
            <a:ext cx="8229600" cy="607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478" y="95319"/>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9100807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6585" y="1770185"/>
            <a:ext cx="5427784" cy="1200329"/>
          </a:xfrm>
          <a:prstGeom prst="rect">
            <a:avLst/>
          </a:prstGeom>
        </p:spPr>
        <p:txBody>
          <a:bodyPr wrap="square">
            <a:spAutoFit/>
          </a:bodyPr>
          <a:lstStyle/>
          <a:p>
            <a:r>
              <a:rPr lang="en-IN" sz="7200" dirty="0"/>
              <a:t>Return Filing </a:t>
            </a:r>
          </a:p>
        </p:txBody>
      </p:sp>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991133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369" y="586154"/>
            <a:ext cx="8862646" cy="591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2423" y="53398"/>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8227833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829" y="257907"/>
            <a:ext cx="8497033" cy="622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801" y="156524"/>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5643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3"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4" name="Rectangle 3"/>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5" name="Rectangle 4"/>
          <p:cNvSpPr/>
          <p:nvPr/>
        </p:nvSpPr>
        <p:spPr>
          <a:xfrm>
            <a:off x="586848" y="3091005"/>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PART A- OVERVIEW</a:t>
            </a:r>
            <a:endParaRPr lang="en-IN" sz="2800" b="1" dirty="0">
              <a:solidFill>
                <a:srgbClr val="00206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363" y="418722"/>
            <a:ext cx="2454883" cy="101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176982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646" y="332407"/>
            <a:ext cx="8440616" cy="623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9370" y="66029"/>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130350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797" y="207588"/>
            <a:ext cx="9374065" cy="633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8270" y="121355"/>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4128244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831" y="192212"/>
            <a:ext cx="8401415" cy="638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032" y="97909"/>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183920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511" y="134028"/>
            <a:ext cx="8792674" cy="62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816" y="134028"/>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4159891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094" y="447987"/>
            <a:ext cx="9034829" cy="600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0331" y="181609"/>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0723944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76" y="93784"/>
            <a:ext cx="9390186" cy="655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7648" y="238586"/>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41346464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547" y="559514"/>
            <a:ext cx="9627576" cy="59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6970" y="59605"/>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412541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46" y="715109"/>
            <a:ext cx="9929446" cy="574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8508" y="182353"/>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500063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525" y="398585"/>
            <a:ext cx="9790751" cy="583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801" y="0"/>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608113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615" y="268988"/>
            <a:ext cx="9343293" cy="622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2816" y="227735"/>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54526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3105" y="2009103"/>
            <a:ext cx="9195516" cy="3908762"/>
          </a:xfrm>
          <a:prstGeom prst="rect">
            <a:avLst/>
          </a:prstGeom>
        </p:spPr>
        <p:txBody>
          <a:bodyPr wrap="square">
            <a:spAutoFit/>
          </a:bodyPr>
          <a:lstStyle/>
          <a:p>
            <a:r>
              <a:rPr lang="en-IN" sz="3200" b="1" dirty="0" smtClean="0"/>
              <a:t>GST </a:t>
            </a:r>
            <a:r>
              <a:rPr lang="en-IN" sz="3200" b="1" dirty="0"/>
              <a:t>Council - Constitution </a:t>
            </a:r>
            <a:endParaRPr lang="en-IN" sz="3200" dirty="0"/>
          </a:p>
          <a:p>
            <a:r>
              <a:rPr lang="en-IN" sz="2400" dirty="0"/>
              <a:t>Consists of Finance Minister, the MOS (Finance) and the Minister of Finance / Taxation of each State </a:t>
            </a:r>
          </a:p>
          <a:p>
            <a:r>
              <a:rPr lang="en-IN" sz="2400" dirty="0" smtClean="0"/>
              <a:t>Chairperson </a:t>
            </a:r>
            <a:r>
              <a:rPr lang="en-IN" sz="2400" dirty="0"/>
              <a:t>– Union FM </a:t>
            </a:r>
            <a:endParaRPr lang="en-IN" sz="2400" dirty="0" smtClean="0"/>
          </a:p>
          <a:p>
            <a:r>
              <a:rPr lang="en-IN" sz="2400" dirty="0" smtClean="0"/>
              <a:t>Vice </a:t>
            </a:r>
            <a:r>
              <a:rPr lang="en-IN" sz="2400" dirty="0"/>
              <a:t>Chairperson - to be chosen amongst the Ministers of State Government </a:t>
            </a:r>
          </a:p>
          <a:p>
            <a:r>
              <a:rPr lang="en-IN" sz="2400" dirty="0" smtClean="0"/>
              <a:t>Quorum </a:t>
            </a:r>
            <a:r>
              <a:rPr lang="en-IN" sz="2400" dirty="0"/>
              <a:t>is 50% of total members </a:t>
            </a:r>
          </a:p>
          <a:p>
            <a:r>
              <a:rPr lang="en-IN" sz="2400" dirty="0" smtClean="0"/>
              <a:t>Decision </a:t>
            </a:r>
            <a:r>
              <a:rPr lang="en-IN" sz="2400" dirty="0"/>
              <a:t>by 75% majority </a:t>
            </a:r>
          </a:p>
          <a:p>
            <a:r>
              <a:rPr lang="en-IN" sz="2400" dirty="0" smtClean="0"/>
              <a:t>Council </a:t>
            </a:r>
            <a:r>
              <a:rPr lang="en-IN" sz="2400" dirty="0"/>
              <a:t>to make recommendations on everything related to GST including laws, rules and rates etc.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784" y="556947"/>
            <a:ext cx="27527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182769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554" y="370445"/>
            <a:ext cx="9319846" cy="607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816" y="104067"/>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6483061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9007"/>
            <a:ext cx="9472245" cy="640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247" y="121355"/>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101235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1" y="117231"/>
            <a:ext cx="9624645" cy="649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416" y="117231"/>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751267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277" y="339969"/>
            <a:ext cx="9765323" cy="614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478" y="73591"/>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849127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5644"/>
            <a:ext cx="9976338" cy="635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5924" y="133078"/>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34591340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323" y="363415"/>
            <a:ext cx="10240108" cy="621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032" y="97037"/>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625355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707" y="151632"/>
            <a:ext cx="8979878" cy="646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308" y="238586"/>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7768267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69" y="175846"/>
            <a:ext cx="10399103" cy="615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4878" y="175846"/>
            <a:ext cx="1933184" cy="5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5313644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4"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5" name="Rectangle 4"/>
          <p:cNvSpPr/>
          <p:nvPr/>
        </p:nvSpPr>
        <p:spPr>
          <a:xfrm>
            <a:off x="419725" y="363618"/>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7" name="Title 1"/>
          <p:cNvSpPr txBox="1">
            <a:spLocks/>
          </p:cNvSpPr>
          <p:nvPr/>
        </p:nvSpPr>
        <p:spPr>
          <a:xfrm>
            <a:off x="1846088" y="381000"/>
            <a:ext cx="853303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   </a:t>
            </a:r>
            <a:endParaRPr lang="en-US" dirty="0"/>
          </a:p>
        </p:txBody>
      </p:sp>
      <p:sp>
        <p:nvSpPr>
          <p:cNvPr id="8" name="Content Placeholder 2"/>
          <p:cNvSpPr txBox="1">
            <a:spLocks/>
          </p:cNvSpPr>
          <p:nvPr/>
        </p:nvSpPr>
        <p:spPr>
          <a:xfrm>
            <a:off x="1676400" y="1056936"/>
            <a:ext cx="8839200" cy="510873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None/>
            </a:pPr>
            <a:r>
              <a:rPr lang="en-US" dirty="0" smtClean="0"/>
              <a:t>“</a:t>
            </a:r>
            <a:r>
              <a:rPr lang="en-IN" dirty="0"/>
              <a:t>Taxation should not be a painful process </a:t>
            </a:r>
            <a:r>
              <a:rPr lang="en-IN" dirty="0" smtClean="0"/>
              <a:t>for the </a:t>
            </a:r>
            <a:r>
              <a:rPr lang="en-IN" dirty="0"/>
              <a:t>people. There should be leniency and caution while deciding </a:t>
            </a:r>
            <a:r>
              <a:rPr lang="en-IN" dirty="0" smtClean="0"/>
              <a:t>the tax </a:t>
            </a:r>
            <a:r>
              <a:rPr lang="en-IN" dirty="0"/>
              <a:t>structure. Ideally, governments should collect taxes like a </a:t>
            </a:r>
            <a:r>
              <a:rPr lang="en-IN" dirty="0" smtClean="0"/>
              <a:t>honeybee</a:t>
            </a:r>
            <a:r>
              <a:rPr lang="en-IN" dirty="0"/>
              <a:t>, which sucks just the right amount of honey from the </a:t>
            </a:r>
            <a:r>
              <a:rPr lang="en-IN" dirty="0" smtClean="0"/>
              <a:t>flower so </a:t>
            </a:r>
            <a:r>
              <a:rPr lang="en-IN" dirty="0"/>
              <a:t>that both can survive. Taxes should be collected in small and </a:t>
            </a:r>
            <a:br>
              <a:rPr lang="en-IN" dirty="0"/>
            </a:br>
            <a:r>
              <a:rPr lang="en-IN" dirty="0"/>
              <a:t>not in large proportions." -- </a:t>
            </a:r>
            <a:r>
              <a:rPr lang="en-IN" dirty="0" err="1"/>
              <a:t>Arthashastra</a:t>
            </a:r>
            <a:endParaRPr lang="en-US" dirty="0" smtClean="0">
              <a:latin typeface="Lucida Calligraphy" panose="03010101010101010101" pitchFamily="66" charset="0"/>
            </a:endParaRPr>
          </a:p>
          <a:p>
            <a:pPr marL="0" indent="0" algn="r">
              <a:buFont typeface="Arial" panose="020B0604020202020204" pitchFamily="34" charset="0"/>
              <a:buNone/>
            </a:pPr>
            <a:r>
              <a:rPr lang="en-US" dirty="0" err="1" smtClean="0">
                <a:solidFill>
                  <a:srgbClr val="FF0000"/>
                </a:solidFill>
                <a:latin typeface="Lucida Calligraphy" panose="03010101010101010101" pitchFamily="66" charset="0"/>
              </a:rPr>
              <a:t>Chanakya</a:t>
            </a:r>
            <a:r>
              <a:rPr lang="en-US" dirty="0" smtClean="0">
                <a:solidFill>
                  <a:srgbClr val="FF0000"/>
                </a:solidFill>
                <a:latin typeface="Lucida Calligraphy" panose="03010101010101010101" pitchFamily="66" charset="0"/>
              </a:rPr>
              <a:t>………</a:t>
            </a:r>
            <a:endParaRPr lang="en-US" dirty="0">
              <a:solidFill>
                <a:srgbClr val="FF0000"/>
              </a:solidFill>
              <a:latin typeface="Lucida Calligraphy" panose="03010101010101010101" pitchFamily="66"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061" y="375962"/>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Image result for chanuky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1171978"/>
            <a:ext cx="1804399" cy="15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6907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age result for tax collection quotes from chanak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138" y="423997"/>
            <a:ext cx="9172933" cy="56689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419" y="25988"/>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87152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ircle(in)">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3"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4" name="Rectangle 3"/>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b="1" dirty="0" smtClean="0">
              <a:solidFill>
                <a:srgbClr val="002060"/>
              </a:solidFill>
            </a:endParaRPr>
          </a:p>
          <a:p>
            <a:endParaRPr lang="en-IN" sz="2400" b="1" dirty="0">
              <a:solidFill>
                <a:srgbClr val="002060"/>
              </a:solidFill>
            </a:endParaRPr>
          </a:p>
          <a:p>
            <a:endParaRPr lang="en-IN" sz="2400" b="1" dirty="0" smtClean="0">
              <a:solidFill>
                <a:srgbClr val="002060"/>
              </a:solidFill>
            </a:endParaRPr>
          </a:p>
          <a:p>
            <a:endParaRPr lang="en-IN" sz="2400" b="1" dirty="0" smtClean="0">
              <a:solidFill>
                <a:srgbClr val="002060"/>
              </a:solidFill>
            </a:endParaRPr>
          </a:p>
          <a:p>
            <a:pPr marL="342900" lvl="0" indent="285750">
              <a:buFont typeface="Courier New" panose="02070309020205020404" pitchFamily="49" charset="0"/>
              <a:buChar char="o"/>
            </a:pPr>
            <a:endParaRPr lang="en-IN" sz="2000" dirty="0">
              <a:solidFill>
                <a:prstClr val="black"/>
              </a:solidFill>
            </a:endParaRPr>
          </a:p>
          <a:p>
            <a:endParaRPr lang="en-IN" sz="2400" b="1" dirty="0" smtClean="0">
              <a:solidFill>
                <a:srgbClr val="002060"/>
              </a:solidFill>
            </a:endParaRPr>
          </a:p>
          <a:p>
            <a:pPr marL="342900" indent="-342900">
              <a:buFontTx/>
              <a:buChar char="-"/>
            </a:pPr>
            <a:endParaRPr lang="en-IN" sz="2400" b="1" dirty="0">
              <a:solidFill>
                <a:srgbClr val="002060"/>
              </a:solidFill>
            </a:endParaRPr>
          </a:p>
          <a:p>
            <a:pPr marL="342900" indent="-342900">
              <a:buFontTx/>
              <a:buChar char="-"/>
            </a:pPr>
            <a:endParaRPr lang="en-IN" sz="2400" b="1" dirty="0" smtClean="0">
              <a:solidFill>
                <a:srgbClr val="002060"/>
              </a:solidFill>
            </a:endParaRPr>
          </a:p>
          <a:p>
            <a:endParaRPr lang="en-IN" sz="2400" b="1" dirty="0">
              <a:solidFill>
                <a:srgbClr val="002060"/>
              </a:solidFill>
            </a:endParaRPr>
          </a:p>
        </p:txBody>
      </p:sp>
      <p:sp>
        <p:nvSpPr>
          <p:cNvPr id="6"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7"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8" name="Rectangle 7"/>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gn="just">
              <a:lnSpc>
                <a:spcPct val="90000"/>
              </a:lnSpc>
              <a:spcBef>
                <a:spcPts val="1000"/>
              </a:spcBef>
              <a:buFont typeface="Wingdings" pitchFamily="2" charset="2"/>
              <a:buChar char="§"/>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400" b="1" dirty="0">
              <a:solidFill>
                <a:schemeClr val="tx1"/>
              </a:solidFill>
            </a:endParaRPr>
          </a:p>
          <a:p>
            <a:pPr marL="228600" lvl="0" indent="-228600" algn="just">
              <a:lnSpc>
                <a:spcPct val="90000"/>
              </a:lnSpc>
              <a:spcBef>
                <a:spcPts val="1000"/>
              </a:spcBef>
              <a:buFont typeface="Wingdings" pitchFamily="2" charset="2"/>
              <a:buChar char="§"/>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r>
              <a:rPr lang="en-US" sz="2400" b="1" dirty="0" smtClean="0">
                <a:solidFill>
                  <a:schemeClr val="tx1"/>
                </a:solidFill>
              </a:rPr>
              <a:t>A tax charged on supply of Goods and Services or both for consideration.</a:t>
            </a:r>
          </a:p>
          <a:p>
            <a:pPr marL="228600" lvl="0" indent="-228600" algn="just">
              <a:lnSpc>
                <a:spcPct val="90000"/>
              </a:lnSpc>
              <a:spcBef>
                <a:spcPts val="1000"/>
              </a:spcBef>
              <a:buFont typeface="Wingdings" pitchFamily="2" charset="2"/>
              <a:buChar char="§"/>
            </a:pPr>
            <a:r>
              <a:rPr lang="en-US" sz="2400" b="1" dirty="0" smtClean="0">
                <a:solidFill>
                  <a:schemeClr val="tx1"/>
                </a:solidFill>
              </a:rPr>
              <a:t>GST </a:t>
            </a:r>
            <a:r>
              <a:rPr lang="en-US" sz="2400" b="1" dirty="0">
                <a:solidFill>
                  <a:schemeClr val="tx1"/>
                </a:solidFill>
              </a:rPr>
              <a:t>is a destination based consumption tax. </a:t>
            </a:r>
          </a:p>
          <a:p>
            <a:pPr marL="228600" lvl="0" indent="-228600" algn="just">
              <a:lnSpc>
                <a:spcPct val="90000"/>
              </a:lnSpc>
              <a:spcBef>
                <a:spcPts val="1000"/>
              </a:spcBef>
              <a:buFont typeface="Wingdings" pitchFamily="2" charset="2"/>
              <a:buChar char="§"/>
            </a:pPr>
            <a:r>
              <a:rPr lang="en-US" sz="2400" b="1" dirty="0">
                <a:solidFill>
                  <a:schemeClr val="tx1"/>
                </a:solidFill>
              </a:rPr>
              <a:t>GST is a value added tax to be levied on both goods and services, (except the exempted goods and services). </a:t>
            </a:r>
          </a:p>
          <a:p>
            <a:pPr marL="228600" lvl="0" indent="-228600" algn="just">
              <a:lnSpc>
                <a:spcPct val="90000"/>
              </a:lnSpc>
              <a:spcBef>
                <a:spcPts val="1000"/>
              </a:spcBef>
              <a:buFont typeface="Wingdings" pitchFamily="2" charset="2"/>
              <a:buChar char="§"/>
            </a:pPr>
            <a:r>
              <a:rPr lang="en-US" sz="2400" b="1" dirty="0">
                <a:solidFill>
                  <a:schemeClr val="tx1"/>
                </a:solidFill>
              </a:rPr>
              <a:t>The tax will be levied on the value of the product or service supplied and not sold</a:t>
            </a:r>
            <a:r>
              <a:rPr lang="en-US" sz="2400" b="1" dirty="0" smtClean="0">
                <a:solidFill>
                  <a:schemeClr val="tx1"/>
                </a:solidFill>
              </a:rPr>
              <a:t>.</a:t>
            </a:r>
          </a:p>
          <a:p>
            <a:pPr lvl="0" algn="just">
              <a:lnSpc>
                <a:spcPct val="90000"/>
              </a:lnSpc>
              <a:spcBef>
                <a:spcPts val="1000"/>
              </a:spcBef>
            </a:pPr>
            <a:endParaRPr lang="en-US" sz="2400" b="1" dirty="0" smtClean="0">
              <a:solidFill>
                <a:schemeClr val="tx1"/>
              </a:solidFill>
            </a:endParaRPr>
          </a:p>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9" name="Rectangle 8"/>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WHAT IS GST</a:t>
            </a:r>
            <a:endParaRPr lang="en-IN" sz="2800" b="1" dirty="0">
              <a:solidFill>
                <a:srgbClr val="002060"/>
              </a:solidFill>
            </a:endParaRPr>
          </a:p>
        </p:txBody>
      </p:sp>
      <p:sp>
        <p:nvSpPr>
          <p:cNvPr id="10" name="Rectangle 9"/>
          <p:cNvSpPr/>
          <p:nvPr/>
        </p:nvSpPr>
        <p:spPr>
          <a:xfrm>
            <a:off x="600070" y="4500561"/>
            <a:ext cx="2357439" cy="914400"/>
          </a:xfrm>
          <a:prstGeom prst="rect">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Multi Stage Tax</a:t>
            </a:r>
            <a:endParaRPr lang="en-IN" b="1" dirty="0">
              <a:solidFill>
                <a:schemeClr val="tx1"/>
              </a:solidFill>
            </a:endParaRPr>
          </a:p>
        </p:txBody>
      </p:sp>
      <p:sp>
        <p:nvSpPr>
          <p:cNvPr id="11" name="Rectangle 10"/>
          <p:cNvSpPr/>
          <p:nvPr/>
        </p:nvSpPr>
        <p:spPr>
          <a:xfrm>
            <a:off x="9239267" y="4581521"/>
            <a:ext cx="2357439" cy="914400"/>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 Seamless Credit across entire supply chain</a:t>
            </a:r>
            <a:endParaRPr lang="en-IN" b="1" dirty="0">
              <a:solidFill>
                <a:schemeClr val="tx1"/>
              </a:solidFill>
            </a:endParaRPr>
          </a:p>
        </p:txBody>
      </p:sp>
      <p:sp>
        <p:nvSpPr>
          <p:cNvPr id="12" name="Rectangle 11"/>
          <p:cNvSpPr/>
          <p:nvPr/>
        </p:nvSpPr>
        <p:spPr>
          <a:xfrm>
            <a:off x="3376606" y="4848223"/>
            <a:ext cx="2357439" cy="914400"/>
          </a:xfrm>
          <a:prstGeom prst="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 Destination based consumption tax</a:t>
            </a:r>
            <a:endParaRPr lang="en-IN" b="1" dirty="0">
              <a:solidFill>
                <a:schemeClr val="tx1"/>
              </a:solidFill>
            </a:endParaRPr>
          </a:p>
        </p:txBody>
      </p:sp>
      <p:sp>
        <p:nvSpPr>
          <p:cNvPr id="13" name="Rectangle 12"/>
          <p:cNvSpPr/>
          <p:nvPr/>
        </p:nvSpPr>
        <p:spPr>
          <a:xfrm>
            <a:off x="6391285" y="4876792"/>
            <a:ext cx="2357439" cy="914400"/>
          </a:xfrm>
          <a:prstGeom prst="rect">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 Value Added Tax</a:t>
            </a:r>
            <a:endParaRPr lang="en-IN" b="1" dirty="0">
              <a:solidFill>
                <a:schemeClr val="tx1"/>
              </a:solidFill>
            </a:endParaRPr>
          </a:p>
        </p:txBody>
      </p:sp>
      <p:pic>
        <p:nvPicPr>
          <p:cNvPr id="14" name="Picture 2" descr="https://encrypted-tbn2.gstatic.com/images?q=tbn:ANd9GcS7d4nLnnTwaJlFCyCYWvuvWlnNRKfR8ilr1iif0n3lq2qxHZb5A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3952" y="1132320"/>
            <a:ext cx="1958955" cy="1201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551" y="353426"/>
            <a:ext cx="2028695" cy="83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17765440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3032" y="114847"/>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783" y="1524491"/>
            <a:ext cx="9647263" cy="507277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9293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52406" y="116117"/>
            <a:ext cx="11912215" cy="6633027"/>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b="1" dirty="0">
              <a:latin typeface="Baskerville Old Face" panose="02020602080505020303" pitchFamily="18" charset="0"/>
            </a:endParaRPr>
          </a:p>
        </p:txBody>
      </p:sp>
      <p:sp>
        <p:nvSpPr>
          <p:cNvPr id="16" name="Subtitle 2"/>
          <p:cNvSpPr txBox="1">
            <a:spLocks/>
          </p:cNvSpPr>
          <p:nvPr/>
        </p:nvSpPr>
        <p:spPr>
          <a:xfrm>
            <a:off x="1676400" y="1925634"/>
            <a:ext cx="9144000" cy="556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N" sz="3200" b="1" dirty="0">
              <a:solidFill>
                <a:schemeClr val="bg1"/>
              </a:solidFill>
              <a:latin typeface="Baskerville Old Face" panose="02020602080505020303" pitchFamily="18" charset="0"/>
            </a:endParaRPr>
          </a:p>
        </p:txBody>
      </p:sp>
      <p:sp>
        <p:nvSpPr>
          <p:cNvPr id="17" name="Rectangle 16"/>
          <p:cNvSpPr/>
          <p:nvPr/>
        </p:nvSpPr>
        <p:spPr>
          <a:xfrm>
            <a:off x="419725" y="389744"/>
            <a:ext cx="11399235" cy="6147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endParaRPr lang="en-US" sz="2400" b="1" dirty="0" smtClean="0">
              <a:solidFill>
                <a:schemeClr val="tx1"/>
              </a:solidFill>
            </a:endParaRPr>
          </a:p>
          <a:p>
            <a:pPr lvl="0" algn="just">
              <a:lnSpc>
                <a:spcPct val="90000"/>
              </a:lnSpc>
              <a:spcBef>
                <a:spcPts val="1000"/>
              </a:spcBef>
            </a:pPr>
            <a:endParaRPr lang="en-US" sz="2400" b="1" dirty="0" smtClean="0">
              <a:solidFill>
                <a:schemeClr val="tx1"/>
              </a:solidFill>
            </a:endParaRPr>
          </a:p>
          <a:p>
            <a:pPr marL="228600" lvl="0" indent="-228600" algn="just">
              <a:lnSpc>
                <a:spcPct val="90000"/>
              </a:lnSpc>
              <a:spcBef>
                <a:spcPts val="1000"/>
              </a:spcBef>
              <a:buFont typeface="Wingdings" pitchFamily="2" charset="2"/>
              <a:buChar char="§"/>
            </a:pPr>
            <a:endParaRPr lang="en-US" sz="2800" dirty="0">
              <a:solidFill>
                <a:prstClr val="black"/>
              </a:solidFill>
            </a:endParaRPr>
          </a:p>
          <a:p>
            <a:endParaRPr lang="en-IN" sz="2400" b="1" dirty="0">
              <a:solidFill>
                <a:srgbClr val="002060"/>
              </a:solidFill>
            </a:endParaRPr>
          </a:p>
        </p:txBody>
      </p:sp>
      <p:sp>
        <p:nvSpPr>
          <p:cNvPr id="18" name="Rectangle 17"/>
          <p:cNvSpPr/>
          <p:nvPr/>
        </p:nvSpPr>
        <p:spPr>
          <a:xfrm>
            <a:off x="586848" y="504964"/>
            <a:ext cx="11027397" cy="5322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smtClean="0">
                <a:solidFill>
                  <a:srgbClr val="002060"/>
                </a:solidFill>
              </a:rPr>
              <a:t>CONSTITUENTS OF GST</a:t>
            </a:r>
            <a:endParaRPr lang="en-IN" sz="2800" b="1" dirty="0">
              <a:solidFill>
                <a:srgbClr val="002060"/>
              </a:solidFill>
            </a:endParaRPr>
          </a:p>
        </p:txBody>
      </p:sp>
      <p:sp>
        <p:nvSpPr>
          <p:cNvPr id="19" name="Content Placeholder 2"/>
          <p:cNvSpPr txBox="1">
            <a:spLocks/>
          </p:cNvSpPr>
          <p:nvPr/>
        </p:nvSpPr>
        <p:spPr>
          <a:xfrm>
            <a:off x="1" y="909804"/>
            <a:ext cx="11956628" cy="507052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latin typeface="Bodoni MT" pitchFamily="18" charset="0"/>
            </a:endParaRPr>
          </a:p>
          <a:p>
            <a:endParaRPr lang="en-US" dirty="0" smtClean="0">
              <a:latin typeface="Bodoni MT" pitchFamily="18" charset="0"/>
            </a:endParaRPr>
          </a:p>
          <a:p>
            <a:endParaRPr lang="en-US" dirty="0" smtClean="0">
              <a:latin typeface="Bodoni MT" pitchFamily="18" charset="0"/>
            </a:endParaRPr>
          </a:p>
          <a:p>
            <a:endParaRPr lang="en-US" dirty="0" smtClean="0">
              <a:latin typeface="Bodoni MT" pitchFamily="18" charset="0"/>
            </a:endParaRPr>
          </a:p>
          <a:p>
            <a:endParaRPr lang="en-US" b="1" dirty="0" smtClean="0">
              <a:solidFill>
                <a:srgbClr val="FF0000"/>
              </a:solidFill>
              <a:latin typeface="Bodoni MT" pitchFamily="18" charset="0"/>
            </a:endParaRPr>
          </a:p>
          <a:p>
            <a:endParaRPr lang="en-US" b="1" dirty="0" smtClean="0">
              <a:solidFill>
                <a:srgbClr val="FF0000"/>
              </a:solidFill>
              <a:latin typeface="Bodoni MT" pitchFamily="18" charset="0"/>
            </a:endParaRPr>
          </a:p>
          <a:p>
            <a:endParaRPr lang="en-US" b="1" dirty="0" smtClean="0">
              <a:solidFill>
                <a:srgbClr val="FF0000"/>
              </a:solidFill>
              <a:latin typeface="Bodoni MT" pitchFamily="18" charset="0"/>
            </a:endParaRPr>
          </a:p>
          <a:p>
            <a:endParaRPr lang="en-US" b="1" dirty="0" smtClean="0">
              <a:solidFill>
                <a:srgbClr val="FF0000"/>
              </a:solidFill>
              <a:latin typeface="Bodoni MT" pitchFamily="18" charset="0"/>
            </a:endParaRPr>
          </a:p>
          <a:p>
            <a:r>
              <a:rPr lang="en-US" b="1" dirty="0" smtClean="0">
                <a:latin typeface="Bodoni MT" pitchFamily="18" charset="0"/>
              </a:rPr>
              <a:t>Revenue will be ultimately received by the state in which goods are finally consumed</a:t>
            </a:r>
            <a:r>
              <a:rPr lang="en-US" b="1" dirty="0" smtClean="0">
                <a:solidFill>
                  <a:srgbClr val="FF0000"/>
                </a:solidFill>
                <a:latin typeface="Bodoni MT" pitchFamily="18" charset="0"/>
              </a:rPr>
              <a:t>  </a:t>
            </a:r>
            <a:endParaRPr lang="en-US" b="1" dirty="0">
              <a:solidFill>
                <a:srgbClr val="FF0000"/>
              </a:solidFill>
            </a:endParaRPr>
          </a:p>
        </p:txBody>
      </p:sp>
      <p:sp>
        <p:nvSpPr>
          <p:cNvPr id="20" name="Rectangle 19"/>
          <p:cNvSpPr/>
          <p:nvPr/>
        </p:nvSpPr>
        <p:spPr>
          <a:xfrm>
            <a:off x="2362200" y="2917350"/>
            <a:ext cx="2590603" cy="533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Intra- State</a:t>
            </a:r>
            <a:endParaRPr lang="en-US" b="1" dirty="0">
              <a:solidFill>
                <a:schemeClr val="tx1"/>
              </a:solidFill>
            </a:endParaRPr>
          </a:p>
        </p:txBody>
      </p:sp>
      <p:sp>
        <p:nvSpPr>
          <p:cNvPr id="21" name="Rectangle 20"/>
          <p:cNvSpPr/>
          <p:nvPr/>
        </p:nvSpPr>
        <p:spPr>
          <a:xfrm>
            <a:off x="8077211" y="2896238"/>
            <a:ext cx="2291687" cy="533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Inter- State</a:t>
            </a:r>
            <a:endParaRPr lang="en-US" b="1" dirty="0">
              <a:solidFill>
                <a:schemeClr val="tx1"/>
              </a:solidFill>
            </a:endParaRPr>
          </a:p>
        </p:txBody>
      </p:sp>
      <p:sp>
        <p:nvSpPr>
          <p:cNvPr id="22" name="Rectangle 21"/>
          <p:cNvSpPr/>
          <p:nvPr/>
        </p:nvSpPr>
        <p:spPr>
          <a:xfrm>
            <a:off x="2200277" y="4319588"/>
            <a:ext cx="1195663" cy="457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CGST</a:t>
            </a:r>
            <a:endParaRPr lang="en-US" b="1" dirty="0">
              <a:solidFill>
                <a:schemeClr val="tx1"/>
              </a:solidFill>
            </a:endParaRPr>
          </a:p>
        </p:txBody>
      </p:sp>
      <p:sp>
        <p:nvSpPr>
          <p:cNvPr id="23" name="Rectangle 22"/>
          <p:cNvSpPr/>
          <p:nvPr/>
        </p:nvSpPr>
        <p:spPr>
          <a:xfrm>
            <a:off x="4010031" y="4305302"/>
            <a:ext cx="1295301" cy="457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SGST</a:t>
            </a:r>
            <a:endParaRPr lang="en-US" b="1" dirty="0">
              <a:solidFill>
                <a:schemeClr val="tx1"/>
              </a:solidFill>
            </a:endParaRPr>
          </a:p>
        </p:txBody>
      </p:sp>
      <p:sp>
        <p:nvSpPr>
          <p:cNvPr id="24" name="Rectangle 23"/>
          <p:cNvSpPr/>
          <p:nvPr/>
        </p:nvSpPr>
        <p:spPr>
          <a:xfrm>
            <a:off x="8558233" y="4191000"/>
            <a:ext cx="1594217" cy="457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IGST</a:t>
            </a:r>
            <a:endParaRPr lang="en-US" b="1" dirty="0">
              <a:solidFill>
                <a:schemeClr val="tx1"/>
              </a:solidFill>
            </a:endParaRPr>
          </a:p>
        </p:txBody>
      </p:sp>
      <p:cxnSp>
        <p:nvCxnSpPr>
          <p:cNvPr id="25" name="Straight Arrow Connector 24"/>
          <p:cNvCxnSpPr/>
          <p:nvPr/>
        </p:nvCxnSpPr>
        <p:spPr>
          <a:xfrm>
            <a:off x="2743996" y="3544092"/>
            <a:ext cx="529"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53769" y="3558378"/>
            <a:ext cx="529"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248783" y="3588170"/>
            <a:ext cx="0" cy="5274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286129" y="1384381"/>
            <a:ext cx="5978315" cy="533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GST</a:t>
            </a:r>
            <a:endParaRPr lang="en-US" sz="3200" b="1" dirty="0">
              <a:solidFill>
                <a:schemeClr val="tx1"/>
              </a:solidFill>
            </a:endParaRPr>
          </a:p>
        </p:txBody>
      </p:sp>
      <p:cxnSp>
        <p:nvCxnSpPr>
          <p:cNvPr id="29" name="Straight Arrow Connector 28"/>
          <p:cNvCxnSpPr/>
          <p:nvPr/>
        </p:nvCxnSpPr>
        <p:spPr>
          <a:xfrm flipH="1">
            <a:off x="3562674" y="2089233"/>
            <a:ext cx="9207" cy="621269"/>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9020182" y="2107491"/>
            <a:ext cx="1137" cy="6465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061" y="375962"/>
            <a:ext cx="1933184" cy="7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smtClean="0"/>
              <a:t>www.kavirajaasociates.weeebly.com</a:t>
            </a:r>
            <a:endParaRPr lang="en-IN"/>
          </a:p>
        </p:txBody>
      </p:sp>
    </p:spTree>
    <p:extLst>
      <p:ext uri="{BB962C8B-B14F-4D97-AF65-F5344CB8AC3E}">
        <p14:creationId xmlns:p14="http://schemas.microsoft.com/office/powerpoint/2010/main" val="2484382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3201</TotalTime>
  <Words>4267</Words>
  <Application>Microsoft Office PowerPoint</Application>
  <PresentationFormat>Custom</PresentationFormat>
  <Paragraphs>1012</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Solstice</vt:lpstr>
      <vt:lpstr>PowerPoint Presentation</vt:lpstr>
      <vt:lpstr> Agenda                                          </vt:lpstr>
      <vt:lpstr> The Journey so far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GST payable as per time of supply </vt:lpstr>
      <vt:lpstr>PowerPoint Presentation</vt:lpstr>
      <vt:lpstr>PowerPoint Presentation</vt:lpstr>
      <vt:lpstr>PowerPoint Presentation</vt:lpstr>
      <vt:lpstr>PowerPoint Presentation</vt:lpstr>
      <vt:lpstr>Proposed Flow of ITC Credit-ITC credit of SGST is not available for CGST or vice-a-versa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kavi</cp:lastModifiedBy>
  <cp:revision>150</cp:revision>
  <dcterms:created xsi:type="dcterms:W3CDTF">2016-09-04T14:33:32Z</dcterms:created>
  <dcterms:modified xsi:type="dcterms:W3CDTF">2017-06-03T12:52:46Z</dcterms:modified>
</cp:coreProperties>
</file>